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1" r:id="rId5"/>
  </p:sldMasterIdLst>
  <p:notesMasterIdLst>
    <p:notesMasterId r:id="rId61"/>
  </p:notesMasterIdLst>
  <p:handoutMasterIdLst>
    <p:handoutMasterId r:id="rId62"/>
  </p:handoutMasterIdLst>
  <p:sldIdLst>
    <p:sldId id="426" r:id="rId6"/>
    <p:sldId id="300" r:id="rId7"/>
    <p:sldId id="2573" r:id="rId8"/>
    <p:sldId id="2572" r:id="rId9"/>
    <p:sldId id="268" r:id="rId10"/>
    <p:sldId id="425" r:id="rId11"/>
    <p:sldId id="267" r:id="rId12"/>
    <p:sldId id="276" r:id="rId13"/>
    <p:sldId id="2565" r:id="rId14"/>
    <p:sldId id="282" r:id="rId15"/>
    <p:sldId id="303" r:id="rId16"/>
    <p:sldId id="278" r:id="rId17"/>
    <p:sldId id="277" r:id="rId18"/>
    <p:sldId id="323" r:id="rId19"/>
    <p:sldId id="284" r:id="rId20"/>
    <p:sldId id="302" r:id="rId21"/>
    <p:sldId id="287" r:id="rId22"/>
    <p:sldId id="289" r:id="rId23"/>
    <p:sldId id="290" r:id="rId24"/>
    <p:sldId id="2563" r:id="rId25"/>
    <p:sldId id="2566" r:id="rId26"/>
    <p:sldId id="2567" r:id="rId27"/>
    <p:sldId id="2568" r:id="rId28"/>
    <p:sldId id="2577" r:id="rId29"/>
    <p:sldId id="2575" r:id="rId30"/>
    <p:sldId id="2578" r:id="rId31"/>
    <p:sldId id="2579" r:id="rId32"/>
    <p:sldId id="2581" r:id="rId33"/>
    <p:sldId id="2576" r:id="rId34"/>
    <p:sldId id="2569" r:id="rId35"/>
    <p:sldId id="2570" r:id="rId36"/>
    <p:sldId id="2571" r:id="rId37"/>
    <p:sldId id="2586" r:id="rId38"/>
    <p:sldId id="2596" r:id="rId39"/>
    <p:sldId id="2597" r:id="rId40"/>
    <p:sldId id="2599" r:id="rId41"/>
    <p:sldId id="2580" r:id="rId42"/>
    <p:sldId id="2574" r:id="rId43"/>
    <p:sldId id="2601" r:id="rId44"/>
    <p:sldId id="2582" r:id="rId45"/>
    <p:sldId id="2583" r:id="rId46"/>
    <p:sldId id="2602" r:id="rId47"/>
    <p:sldId id="2600" r:id="rId48"/>
    <p:sldId id="2584" r:id="rId49"/>
    <p:sldId id="2585" r:id="rId50"/>
    <p:sldId id="2587" r:id="rId51"/>
    <p:sldId id="2588" r:id="rId52"/>
    <p:sldId id="2589" r:id="rId53"/>
    <p:sldId id="2590" r:id="rId54"/>
    <p:sldId id="2593" r:id="rId55"/>
    <p:sldId id="2592" r:id="rId56"/>
    <p:sldId id="2591" r:id="rId57"/>
    <p:sldId id="2594" r:id="rId58"/>
    <p:sldId id="2595" r:id="rId59"/>
    <p:sldId id="259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0082E-D2F2-4C17-B930-9AEAA5A52C5B}" v="928" dt="2024-04-11T22:19:48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D2644-8474-1C30-1CA9-E131E0F84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AccessibilityOnline</a:t>
            </a:r>
          </a:p>
          <a:p>
            <a:r>
              <a:rPr lang="en-US"/>
              <a:t>Accessible Parking and Loading Zone</a:t>
            </a:r>
          </a:p>
          <a:p>
            <a:r>
              <a:rPr lang="en-US"/>
              <a:t>March 2,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693BD-F4A8-3A03-2BD8-401617361C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7FEFB-41C5-4A37-9A17-3FDB4B60A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3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61C5-3C5C-4334-8133-68DC132BF9A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41AE9-4107-481F-91A8-5CCFA6C7A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9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423">
              <a:defRPr/>
            </a:pPr>
            <a:fld id="{208ACC13-726F-4372-89AE-F7813D40FDC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23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855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0BB4C-1208-4F4A-9E75-880F286C37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AAA97-E37A-4113-6C89-8F4D179E0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9478B-9A52-9067-F090-F060CD5C1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D30A9-3CAD-3AC1-935A-1BA70FEB4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59851-7BBD-98E4-C4CC-AFCF110ED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423">
              <a:defRPr/>
            </a:pPr>
            <a:fld id="{208ACC13-726F-4372-89AE-F7813D40FDC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23">
                <a:defRPr/>
              </a:pPr>
              <a:t>55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91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22F8-E41A-4DE3-B605-59E677738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1188" y="1122363"/>
            <a:ext cx="70278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D2421-A023-4499-9FB7-8E3B33A0C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188" y="3602038"/>
            <a:ext cx="7027817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B6449-92F6-4222-8953-D8ED7E6A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4B17D-D1E1-4C4A-B4FF-1905E78B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DD891-E393-4294-9239-A8FB9C74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 descr="United States Access Board Logo">
            <a:extLst>
              <a:ext uri="{FF2B5EF4-FFF2-40B4-BE49-F238E27FC236}">
                <a16:creationId xmlns:a16="http://schemas.microsoft.com/office/drawing/2014/main" id="{9C10DC4E-7617-41BE-9E7A-1B9FEB025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234" y="1828801"/>
            <a:ext cx="3216166" cy="32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8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12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11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0441-48F6-44C2-9E23-49ECA788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BA82E-0821-4148-ABAA-1B471117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C0437-85A5-4ECE-ABF3-0874B0BE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064DE-7D18-4BA6-851A-74E5554B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2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06BEA-8227-4DE4-94D3-1027BE61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CDA62-9F24-40AD-AF17-C14D0292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EB6C0-07CE-429A-B971-8BE56176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5BE6-7CEC-4E14-A8D4-B04E5E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47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88EC-CF37-4FC9-B6DD-B4C033C0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7" y="457201"/>
            <a:ext cx="693009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B2E-8EA6-40A3-99C3-54ECAD7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047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D318-EA35-4633-BB8E-16D3726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F2C2-7D8A-45E6-A84B-52DA66B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347E-BB78-4CCC-A40D-29807C2E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Larg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5BE6-7CEC-4E14-A8D4-B04E5E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47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88EC-CF37-4FC9-B6DD-B4C033C0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7" y="457201"/>
            <a:ext cx="693009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B2E-8EA6-40A3-99C3-54ECAD7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047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D318-EA35-4633-BB8E-16D3726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F2C2-7D8A-45E6-A84B-52DA66B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347E-BB78-4CCC-A40D-29807C2E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5BE6-7CEC-4E14-A8D4-B04E5E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671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88EC-CF37-4FC9-B6DD-B4C033C0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9" y="457201"/>
            <a:ext cx="693009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B2E-8EA6-40A3-99C3-54ECAD7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97671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D318-EA35-4633-BB8E-16D3726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F2C2-7D8A-45E6-A84B-52DA66B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347E-BB78-4CCC-A40D-29807C2E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63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Masked Right">
    <p:bg>
      <p:bgPr>
        <a:gradFill>
          <a:gsLst>
            <a:gs pos="0">
              <a:schemeClr val="tx2"/>
            </a:gs>
            <a:gs pos="100000">
              <a:srgbClr val="0F1F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9AAB-4CED-492B-8785-3893CEA4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5680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F908B-3864-4F16-972B-FA2268DBE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6980903" y="-78658"/>
            <a:ext cx="5289755" cy="7030064"/>
          </a:xfrm>
          <a:custGeom>
            <a:avLst/>
            <a:gdLst>
              <a:gd name="connsiteX0" fmla="*/ 0 w 4317241"/>
              <a:gd name="connsiteY0" fmla="*/ 0 h 6857999"/>
              <a:gd name="connsiteX1" fmla="*/ 2158621 w 4317241"/>
              <a:gd name="connsiteY1" fmla="*/ 0 h 6857999"/>
              <a:gd name="connsiteX2" fmla="*/ 4317242 w 4317241"/>
              <a:gd name="connsiteY2" fmla="*/ 3429000 h 6857999"/>
              <a:gd name="connsiteX3" fmla="*/ 2158621 w 4317241"/>
              <a:gd name="connsiteY3" fmla="*/ 6858000 h 6857999"/>
              <a:gd name="connsiteX4" fmla="*/ 0 w 4317241"/>
              <a:gd name="connsiteY4" fmla="*/ 6857999 h 6857999"/>
              <a:gd name="connsiteX5" fmla="*/ 0 w 4317241"/>
              <a:gd name="connsiteY5" fmla="*/ 0 h 6857999"/>
              <a:gd name="connsiteX0" fmla="*/ 0 w 4420040"/>
              <a:gd name="connsiteY0" fmla="*/ 0 h 6858000"/>
              <a:gd name="connsiteX1" fmla="*/ 3345976 w 4420040"/>
              <a:gd name="connsiteY1" fmla="*/ 0 h 6858000"/>
              <a:gd name="connsiteX2" fmla="*/ 4317242 w 4420040"/>
              <a:gd name="connsiteY2" fmla="*/ 3429000 h 6858000"/>
              <a:gd name="connsiteX3" fmla="*/ 2158621 w 4420040"/>
              <a:gd name="connsiteY3" fmla="*/ 6858000 h 6858000"/>
              <a:gd name="connsiteX4" fmla="*/ 0 w 4420040"/>
              <a:gd name="connsiteY4" fmla="*/ 6857999 h 6858000"/>
              <a:gd name="connsiteX5" fmla="*/ 0 w 4420040"/>
              <a:gd name="connsiteY5" fmla="*/ 0 h 6858000"/>
              <a:gd name="connsiteX0" fmla="*/ 0 w 4361225"/>
              <a:gd name="connsiteY0" fmla="*/ 0 h 6858000"/>
              <a:gd name="connsiteX1" fmla="*/ 3345976 w 4361225"/>
              <a:gd name="connsiteY1" fmla="*/ 0 h 6858000"/>
              <a:gd name="connsiteX2" fmla="*/ 4317242 w 4361225"/>
              <a:gd name="connsiteY2" fmla="*/ 3429000 h 6858000"/>
              <a:gd name="connsiteX3" fmla="*/ 2158621 w 4361225"/>
              <a:gd name="connsiteY3" fmla="*/ 6858000 h 6858000"/>
              <a:gd name="connsiteX4" fmla="*/ 0 w 4361225"/>
              <a:gd name="connsiteY4" fmla="*/ 6857999 h 6858000"/>
              <a:gd name="connsiteX5" fmla="*/ 0 w 4361225"/>
              <a:gd name="connsiteY5" fmla="*/ 0 h 6858000"/>
              <a:gd name="connsiteX0" fmla="*/ 0 w 4349242"/>
              <a:gd name="connsiteY0" fmla="*/ 0 h 6858000"/>
              <a:gd name="connsiteX1" fmla="*/ 3345976 w 4349242"/>
              <a:gd name="connsiteY1" fmla="*/ 0 h 6858000"/>
              <a:gd name="connsiteX2" fmla="*/ 4317242 w 4349242"/>
              <a:gd name="connsiteY2" fmla="*/ 3429000 h 6858000"/>
              <a:gd name="connsiteX3" fmla="*/ 2158621 w 4349242"/>
              <a:gd name="connsiteY3" fmla="*/ 6858000 h 6858000"/>
              <a:gd name="connsiteX4" fmla="*/ 0 w 4349242"/>
              <a:gd name="connsiteY4" fmla="*/ 6857999 h 6858000"/>
              <a:gd name="connsiteX5" fmla="*/ 0 w 4349242"/>
              <a:gd name="connsiteY5" fmla="*/ 0 h 6858000"/>
              <a:gd name="connsiteX0" fmla="*/ 0 w 4350161"/>
              <a:gd name="connsiteY0" fmla="*/ 0 h 6858000"/>
              <a:gd name="connsiteX1" fmla="*/ 3345976 w 4350161"/>
              <a:gd name="connsiteY1" fmla="*/ 0 h 6858000"/>
              <a:gd name="connsiteX2" fmla="*/ 4317242 w 4350161"/>
              <a:gd name="connsiteY2" fmla="*/ 3429000 h 6858000"/>
              <a:gd name="connsiteX3" fmla="*/ 2158621 w 4350161"/>
              <a:gd name="connsiteY3" fmla="*/ 6858000 h 6858000"/>
              <a:gd name="connsiteX4" fmla="*/ 0 w 4350161"/>
              <a:gd name="connsiteY4" fmla="*/ 6857999 h 6858000"/>
              <a:gd name="connsiteX5" fmla="*/ 0 w 4350161"/>
              <a:gd name="connsiteY5" fmla="*/ 0 h 6858000"/>
              <a:gd name="connsiteX0" fmla="*/ 0 w 4330068"/>
              <a:gd name="connsiteY0" fmla="*/ 0 h 6871648"/>
              <a:gd name="connsiteX1" fmla="*/ 3345976 w 4330068"/>
              <a:gd name="connsiteY1" fmla="*/ 0 h 6871648"/>
              <a:gd name="connsiteX2" fmla="*/ 4317242 w 4330068"/>
              <a:gd name="connsiteY2" fmla="*/ 3429000 h 6871648"/>
              <a:gd name="connsiteX3" fmla="*/ 3332328 w 4330068"/>
              <a:gd name="connsiteY3" fmla="*/ 6871648 h 6871648"/>
              <a:gd name="connsiteX4" fmla="*/ 0 w 4330068"/>
              <a:gd name="connsiteY4" fmla="*/ 6857999 h 6871648"/>
              <a:gd name="connsiteX5" fmla="*/ 0 w 4330068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52"/>
              <a:gd name="connsiteY0" fmla="*/ 0 h 6871648"/>
              <a:gd name="connsiteX1" fmla="*/ 3345976 w 4317252"/>
              <a:gd name="connsiteY1" fmla="*/ 0 h 6871648"/>
              <a:gd name="connsiteX2" fmla="*/ 4317242 w 4317252"/>
              <a:gd name="connsiteY2" fmla="*/ 3429000 h 6871648"/>
              <a:gd name="connsiteX3" fmla="*/ 3332328 w 4317252"/>
              <a:gd name="connsiteY3" fmla="*/ 6871648 h 6871648"/>
              <a:gd name="connsiteX4" fmla="*/ 0 w 4317252"/>
              <a:gd name="connsiteY4" fmla="*/ 6857999 h 6871648"/>
              <a:gd name="connsiteX5" fmla="*/ 0 w 4317252"/>
              <a:gd name="connsiteY5" fmla="*/ 0 h 6871648"/>
              <a:gd name="connsiteX0" fmla="*/ 0 w 4317277"/>
              <a:gd name="connsiteY0" fmla="*/ 0 h 6879268"/>
              <a:gd name="connsiteX1" fmla="*/ 3345976 w 4317277"/>
              <a:gd name="connsiteY1" fmla="*/ 0 h 6879268"/>
              <a:gd name="connsiteX2" fmla="*/ 4317242 w 4317277"/>
              <a:gd name="connsiteY2" fmla="*/ 3429000 h 6879268"/>
              <a:gd name="connsiteX3" fmla="*/ 3362808 w 4317277"/>
              <a:gd name="connsiteY3" fmla="*/ 6879268 h 6879268"/>
              <a:gd name="connsiteX4" fmla="*/ 0 w 4317277"/>
              <a:gd name="connsiteY4" fmla="*/ 6857999 h 6879268"/>
              <a:gd name="connsiteX5" fmla="*/ 0 w 4317277"/>
              <a:gd name="connsiteY5" fmla="*/ 0 h 6879268"/>
              <a:gd name="connsiteX0" fmla="*/ 0 w 4317270"/>
              <a:gd name="connsiteY0" fmla="*/ 0 h 6879268"/>
              <a:gd name="connsiteX1" fmla="*/ 3345976 w 4317270"/>
              <a:gd name="connsiteY1" fmla="*/ 0 h 6879268"/>
              <a:gd name="connsiteX2" fmla="*/ 4317242 w 4317270"/>
              <a:gd name="connsiteY2" fmla="*/ 3429000 h 6879268"/>
              <a:gd name="connsiteX3" fmla="*/ 3362808 w 4317270"/>
              <a:gd name="connsiteY3" fmla="*/ 6879268 h 6879268"/>
              <a:gd name="connsiteX4" fmla="*/ 0 w 4317270"/>
              <a:gd name="connsiteY4" fmla="*/ 6857999 h 6879268"/>
              <a:gd name="connsiteX5" fmla="*/ 0 w 4317270"/>
              <a:gd name="connsiteY5" fmla="*/ 0 h 6879268"/>
              <a:gd name="connsiteX0" fmla="*/ 0 w 4317257"/>
              <a:gd name="connsiteY0" fmla="*/ 0 h 6879268"/>
              <a:gd name="connsiteX1" fmla="*/ 3345976 w 4317257"/>
              <a:gd name="connsiteY1" fmla="*/ 0 h 6879268"/>
              <a:gd name="connsiteX2" fmla="*/ 4317242 w 4317257"/>
              <a:gd name="connsiteY2" fmla="*/ 3429000 h 6879268"/>
              <a:gd name="connsiteX3" fmla="*/ 3362808 w 4317257"/>
              <a:gd name="connsiteY3" fmla="*/ 6879268 h 6879268"/>
              <a:gd name="connsiteX4" fmla="*/ 0 w 4317257"/>
              <a:gd name="connsiteY4" fmla="*/ 6857999 h 6879268"/>
              <a:gd name="connsiteX5" fmla="*/ 0 w 4317257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42"/>
              <a:gd name="connsiteY0" fmla="*/ 0 h 6879268"/>
              <a:gd name="connsiteX1" fmla="*/ 3361216 w 4317242"/>
              <a:gd name="connsiteY1" fmla="*/ 7620 h 6879268"/>
              <a:gd name="connsiteX2" fmla="*/ 4317242 w 4317242"/>
              <a:gd name="connsiteY2" fmla="*/ 3429000 h 6879268"/>
              <a:gd name="connsiteX3" fmla="*/ 3362808 w 4317242"/>
              <a:gd name="connsiteY3" fmla="*/ 6879268 h 6879268"/>
              <a:gd name="connsiteX4" fmla="*/ 0 w 4317242"/>
              <a:gd name="connsiteY4" fmla="*/ 6857999 h 6879268"/>
              <a:gd name="connsiteX5" fmla="*/ 0 w 4317242"/>
              <a:gd name="connsiteY5" fmla="*/ 0 h 68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7242" h="6879268">
                <a:moveTo>
                  <a:pt x="0" y="0"/>
                </a:moveTo>
                <a:lnTo>
                  <a:pt x="3361216" y="7620"/>
                </a:lnTo>
                <a:cubicBezTo>
                  <a:pt x="3979615" y="817387"/>
                  <a:pt x="4316977" y="2283725"/>
                  <a:pt x="4317242" y="3429000"/>
                </a:cubicBezTo>
                <a:cubicBezTo>
                  <a:pt x="4317507" y="4574275"/>
                  <a:pt x="3915357" y="6068818"/>
                  <a:pt x="3362808" y="6879268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F1F37"/>
              </a:gs>
            </a:gsLst>
            <a:lin ang="0" scaled="0"/>
          </a:gradFill>
          <a:ln w="63500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F99C6-EC35-4AEF-A639-6D9CEC40D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56805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9FA73-0979-4FE5-A8FB-E069F419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A68D-8F03-4996-88A4-C9EF47F2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AD7D-0033-4F4F-B23D-3E527B79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4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Masked Left">
    <p:bg>
      <p:bgPr>
        <a:gradFill>
          <a:gsLst>
            <a:gs pos="0">
              <a:schemeClr val="tx2"/>
            </a:gs>
            <a:gs pos="100000">
              <a:srgbClr val="0F1F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9AAB-4CED-492B-8785-3893CEA4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213" y="457200"/>
            <a:ext cx="5680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F908B-3864-4F16-972B-FA2268DBE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67149" y="-78658"/>
            <a:ext cx="5270091" cy="7030064"/>
          </a:xfrm>
          <a:custGeom>
            <a:avLst/>
            <a:gdLst>
              <a:gd name="connsiteX0" fmla="*/ 0 w 4317241"/>
              <a:gd name="connsiteY0" fmla="*/ 0 h 6857999"/>
              <a:gd name="connsiteX1" fmla="*/ 2158621 w 4317241"/>
              <a:gd name="connsiteY1" fmla="*/ 0 h 6857999"/>
              <a:gd name="connsiteX2" fmla="*/ 4317242 w 4317241"/>
              <a:gd name="connsiteY2" fmla="*/ 3429000 h 6857999"/>
              <a:gd name="connsiteX3" fmla="*/ 2158621 w 4317241"/>
              <a:gd name="connsiteY3" fmla="*/ 6858000 h 6857999"/>
              <a:gd name="connsiteX4" fmla="*/ 0 w 4317241"/>
              <a:gd name="connsiteY4" fmla="*/ 6857999 h 6857999"/>
              <a:gd name="connsiteX5" fmla="*/ 0 w 4317241"/>
              <a:gd name="connsiteY5" fmla="*/ 0 h 6857999"/>
              <a:gd name="connsiteX0" fmla="*/ 0 w 4420040"/>
              <a:gd name="connsiteY0" fmla="*/ 0 h 6858000"/>
              <a:gd name="connsiteX1" fmla="*/ 3345976 w 4420040"/>
              <a:gd name="connsiteY1" fmla="*/ 0 h 6858000"/>
              <a:gd name="connsiteX2" fmla="*/ 4317242 w 4420040"/>
              <a:gd name="connsiteY2" fmla="*/ 3429000 h 6858000"/>
              <a:gd name="connsiteX3" fmla="*/ 2158621 w 4420040"/>
              <a:gd name="connsiteY3" fmla="*/ 6858000 h 6858000"/>
              <a:gd name="connsiteX4" fmla="*/ 0 w 4420040"/>
              <a:gd name="connsiteY4" fmla="*/ 6857999 h 6858000"/>
              <a:gd name="connsiteX5" fmla="*/ 0 w 4420040"/>
              <a:gd name="connsiteY5" fmla="*/ 0 h 6858000"/>
              <a:gd name="connsiteX0" fmla="*/ 0 w 4361225"/>
              <a:gd name="connsiteY0" fmla="*/ 0 h 6858000"/>
              <a:gd name="connsiteX1" fmla="*/ 3345976 w 4361225"/>
              <a:gd name="connsiteY1" fmla="*/ 0 h 6858000"/>
              <a:gd name="connsiteX2" fmla="*/ 4317242 w 4361225"/>
              <a:gd name="connsiteY2" fmla="*/ 3429000 h 6858000"/>
              <a:gd name="connsiteX3" fmla="*/ 2158621 w 4361225"/>
              <a:gd name="connsiteY3" fmla="*/ 6858000 h 6858000"/>
              <a:gd name="connsiteX4" fmla="*/ 0 w 4361225"/>
              <a:gd name="connsiteY4" fmla="*/ 6857999 h 6858000"/>
              <a:gd name="connsiteX5" fmla="*/ 0 w 4361225"/>
              <a:gd name="connsiteY5" fmla="*/ 0 h 6858000"/>
              <a:gd name="connsiteX0" fmla="*/ 0 w 4349242"/>
              <a:gd name="connsiteY0" fmla="*/ 0 h 6858000"/>
              <a:gd name="connsiteX1" fmla="*/ 3345976 w 4349242"/>
              <a:gd name="connsiteY1" fmla="*/ 0 h 6858000"/>
              <a:gd name="connsiteX2" fmla="*/ 4317242 w 4349242"/>
              <a:gd name="connsiteY2" fmla="*/ 3429000 h 6858000"/>
              <a:gd name="connsiteX3" fmla="*/ 2158621 w 4349242"/>
              <a:gd name="connsiteY3" fmla="*/ 6858000 h 6858000"/>
              <a:gd name="connsiteX4" fmla="*/ 0 w 4349242"/>
              <a:gd name="connsiteY4" fmla="*/ 6857999 h 6858000"/>
              <a:gd name="connsiteX5" fmla="*/ 0 w 4349242"/>
              <a:gd name="connsiteY5" fmla="*/ 0 h 6858000"/>
              <a:gd name="connsiteX0" fmla="*/ 0 w 4350161"/>
              <a:gd name="connsiteY0" fmla="*/ 0 h 6858000"/>
              <a:gd name="connsiteX1" fmla="*/ 3345976 w 4350161"/>
              <a:gd name="connsiteY1" fmla="*/ 0 h 6858000"/>
              <a:gd name="connsiteX2" fmla="*/ 4317242 w 4350161"/>
              <a:gd name="connsiteY2" fmla="*/ 3429000 h 6858000"/>
              <a:gd name="connsiteX3" fmla="*/ 2158621 w 4350161"/>
              <a:gd name="connsiteY3" fmla="*/ 6858000 h 6858000"/>
              <a:gd name="connsiteX4" fmla="*/ 0 w 4350161"/>
              <a:gd name="connsiteY4" fmla="*/ 6857999 h 6858000"/>
              <a:gd name="connsiteX5" fmla="*/ 0 w 4350161"/>
              <a:gd name="connsiteY5" fmla="*/ 0 h 6858000"/>
              <a:gd name="connsiteX0" fmla="*/ 0 w 4330068"/>
              <a:gd name="connsiteY0" fmla="*/ 0 h 6871648"/>
              <a:gd name="connsiteX1" fmla="*/ 3345976 w 4330068"/>
              <a:gd name="connsiteY1" fmla="*/ 0 h 6871648"/>
              <a:gd name="connsiteX2" fmla="*/ 4317242 w 4330068"/>
              <a:gd name="connsiteY2" fmla="*/ 3429000 h 6871648"/>
              <a:gd name="connsiteX3" fmla="*/ 3332328 w 4330068"/>
              <a:gd name="connsiteY3" fmla="*/ 6871648 h 6871648"/>
              <a:gd name="connsiteX4" fmla="*/ 0 w 4330068"/>
              <a:gd name="connsiteY4" fmla="*/ 6857999 h 6871648"/>
              <a:gd name="connsiteX5" fmla="*/ 0 w 4330068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52"/>
              <a:gd name="connsiteY0" fmla="*/ 0 h 6871648"/>
              <a:gd name="connsiteX1" fmla="*/ 3345976 w 4317252"/>
              <a:gd name="connsiteY1" fmla="*/ 0 h 6871648"/>
              <a:gd name="connsiteX2" fmla="*/ 4317242 w 4317252"/>
              <a:gd name="connsiteY2" fmla="*/ 3429000 h 6871648"/>
              <a:gd name="connsiteX3" fmla="*/ 3332328 w 4317252"/>
              <a:gd name="connsiteY3" fmla="*/ 6871648 h 6871648"/>
              <a:gd name="connsiteX4" fmla="*/ 0 w 4317252"/>
              <a:gd name="connsiteY4" fmla="*/ 6857999 h 6871648"/>
              <a:gd name="connsiteX5" fmla="*/ 0 w 4317252"/>
              <a:gd name="connsiteY5" fmla="*/ 0 h 6871648"/>
              <a:gd name="connsiteX0" fmla="*/ 0 w 4317277"/>
              <a:gd name="connsiteY0" fmla="*/ 0 h 6879268"/>
              <a:gd name="connsiteX1" fmla="*/ 3345976 w 4317277"/>
              <a:gd name="connsiteY1" fmla="*/ 0 h 6879268"/>
              <a:gd name="connsiteX2" fmla="*/ 4317242 w 4317277"/>
              <a:gd name="connsiteY2" fmla="*/ 3429000 h 6879268"/>
              <a:gd name="connsiteX3" fmla="*/ 3362808 w 4317277"/>
              <a:gd name="connsiteY3" fmla="*/ 6879268 h 6879268"/>
              <a:gd name="connsiteX4" fmla="*/ 0 w 4317277"/>
              <a:gd name="connsiteY4" fmla="*/ 6857999 h 6879268"/>
              <a:gd name="connsiteX5" fmla="*/ 0 w 4317277"/>
              <a:gd name="connsiteY5" fmla="*/ 0 h 6879268"/>
              <a:gd name="connsiteX0" fmla="*/ 0 w 4317270"/>
              <a:gd name="connsiteY0" fmla="*/ 0 h 6879268"/>
              <a:gd name="connsiteX1" fmla="*/ 3345976 w 4317270"/>
              <a:gd name="connsiteY1" fmla="*/ 0 h 6879268"/>
              <a:gd name="connsiteX2" fmla="*/ 4317242 w 4317270"/>
              <a:gd name="connsiteY2" fmla="*/ 3429000 h 6879268"/>
              <a:gd name="connsiteX3" fmla="*/ 3362808 w 4317270"/>
              <a:gd name="connsiteY3" fmla="*/ 6879268 h 6879268"/>
              <a:gd name="connsiteX4" fmla="*/ 0 w 4317270"/>
              <a:gd name="connsiteY4" fmla="*/ 6857999 h 6879268"/>
              <a:gd name="connsiteX5" fmla="*/ 0 w 4317270"/>
              <a:gd name="connsiteY5" fmla="*/ 0 h 6879268"/>
              <a:gd name="connsiteX0" fmla="*/ 0 w 4317257"/>
              <a:gd name="connsiteY0" fmla="*/ 0 h 6879268"/>
              <a:gd name="connsiteX1" fmla="*/ 3345976 w 4317257"/>
              <a:gd name="connsiteY1" fmla="*/ 0 h 6879268"/>
              <a:gd name="connsiteX2" fmla="*/ 4317242 w 4317257"/>
              <a:gd name="connsiteY2" fmla="*/ 3429000 h 6879268"/>
              <a:gd name="connsiteX3" fmla="*/ 3362808 w 4317257"/>
              <a:gd name="connsiteY3" fmla="*/ 6879268 h 6879268"/>
              <a:gd name="connsiteX4" fmla="*/ 0 w 4317257"/>
              <a:gd name="connsiteY4" fmla="*/ 6857999 h 6879268"/>
              <a:gd name="connsiteX5" fmla="*/ 0 w 4317257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42"/>
              <a:gd name="connsiteY0" fmla="*/ 0 h 6879268"/>
              <a:gd name="connsiteX1" fmla="*/ 3361216 w 4317242"/>
              <a:gd name="connsiteY1" fmla="*/ 7620 h 6879268"/>
              <a:gd name="connsiteX2" fmla="*/ 4317242 w 4317242"/>
              <a:gd name="connsiteY2" fmla="*/ 3429000 h 6879268"/>
              <a:gd name="connsiteX3" fmla="*/ 3362808 w 4317242"/>
              <a:gd name="connsiteY3" fmla="*/ 6879268 h 6879268"/>
              <a:gd name="connsiteX4" fmla="*/ 0 w 4317242"/>
              <a:gd name="connsiteY4" fmla="*/ 6857999 h 6879268"/>
              <a:gd name="connsiteX5" fmla="*/ 0 w 4317242"/>
              <a:gd name="connsiteY5" fmla="*/ 0 h 68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7242" h="6879268">
                <a:moveTo>
                  <a:pt x="0" y="0"/>
                </a:moveTo>
                <a:lnTo>
                  <a:pt x="3361216" y="7620"/>
                </a:lnTo>
                <a:cubicBezTo>
                  <a:pt x="3979615" y="817387"/>
                  <a:pt x="4316977" y="2283725"/>
                  <a:pt x="4317242" y="3429000"/>
                </a:cubicBezTo>
                <a:cubicBezTo>
                  <a:pt x="4317507" y="4574275"/>
                  <a:pt x="3915357" y="6068818"/>
                  <a:pt x="3362808" y="6879268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F1F37"/>
              </a:gs>
            </a:gsLst>
            <a:lin ang="0" scaled="0"/>
          </a:gradFill>
          <a:ln w="63500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F99C6-EC35-4AEF-A639-6D9CEC40D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3213" y="2057400"/>
            <a:ext cx="56805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9FA73-0979-4FE5-A8FB-E069F419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A68D-8F03-4996-88A4-C9EF47F2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AD7D-0033-4F4F-B23D-3E527B79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5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F231-3E45-41A5-AC15-537B201C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AD8D-C41F-4E58-945F-EA1FD39B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D140-F12D-4404-BDA4-909B1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9128-8F45-434E-B036-C12FB9AA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457F-B614-434F-96C9-862539E0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57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6CEC29-E6E4-4B1F-8ECA-8E70A0C623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6688" y="0"/>
            <a:ext cx="12358688" cy="6858000"/>
          </a:xfrm>
          <a:gradFill>
            <a:gsLst>
              <a:gs pos="0">
                <a:schemeClr val="tx2"/>
              </a:gs>
              <a:gs pos="100000">
                <a:srgbClr val="0F1F37"/>
              </a:gs>
            </a:gsLst>
            <a:lin ang="0" scaled="0"/>
          </a:gra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EA4C9-5B77-4E0B-AB1E-4586F8C2FE5E}"/>
              </a:ext>
            </a:extLst>
          </p:cNvPr>
          <p:cNvSpPr/>
          <p:nvPr userDrawn="1"/>
        </p:nvSpPr>
        <p:spPr>
          <a:xfrm>
            <a:off x="5635113" y="438150"/>
            <a:ext cx="5747262" cy="54784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89AAB-4CED-492B-8785-3893CEA4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213" y="457200"/>
            <a:ext cx="568058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F99C6-EC35-4AEF-A639-6D9CEC40D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3213" y="2057400"/>
            <a:ext cx="568058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9FA73-0979-4FE5-A8FB-E069F419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A68D-8F03-4996-88A4-C9EF47F2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AD7D-0033-4F4F-B23D-3E527B79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3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 - subtit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7C75-C8DC-4053-A40A-8A021E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F26A-514F-4DD4-BE65-8500969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1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E045-35DC-4D4C-95FB-06BFF18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56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C7BDD16-5E01-48EB-A245-9CCFC6F86A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226600-1D16-4732-AC29-3302A6DC2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14401"/>
            <a:ext cx="10515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47929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 -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7C75-C8DC-4053-A40A-8A021E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F26A-514F-4DD4-BE65-8500969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7" y="1600201"/>
            <a:ext cx="5257800" cy="45719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E045-35DC-4D4C-95FB-06BFF18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56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C7BDD16-5E01-48EB-A245-9CCFC6F86A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226600-1D16-4732-AC29-3302A6DC2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14401"/>
            <a:ext cx="10515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D36B6C-61D4-47F5-8C96-7D26048B61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9545" y="1600200"/>
            <a:ext cx="5257800" cy="45719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99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7C75-C8DC-4053-A40A-8A021E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F26A-514F-4DD4-BE65-8500969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25146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E045-35DC-4D4C-95FB-06BFF18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56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C7BDD16-5E01-48EB-A245-9CCFC6F86A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5B72E4-F4B7-48BA-85AB-5AA9F879B8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3429000"/>
            <a:ext cx="10515600" cy="27432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741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7C75-C8DC-4053-A40A-8A021E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F26A-514F-4DD4-BE65-8500969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43" y="1371600"/>
            <a:ext cx="5257800" cy="480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E045-35DC-4D4C-95FB-06BFF18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56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C7BDD16-5E01-48EB-A245-9CCFC6F86A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3E7EF9-C717-4328-9792-005DC5CE37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6757" y="1371600"/>
            <a:ext cx="5257800" cy="480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96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7C75-C8DC-4053-A40A-8A021E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F26A-514F-4DD4-BE65-8500969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00200"/>
            <a:ext cx="52578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E045-35DC-4D4C-95FB-06BFF18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56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C7BDD16-5E01-48EB-A245-9CCFC6F86A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3E7EF9-C717-4328-9792-005DC5CE37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3086" y="1600200"/>
            <a:ext cx="52578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FBAC3F-9D70-4CE4-B2ED-F37E1E9F270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51114" y="914400"/>
            <a:ext cx="5257800" cy="45720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5B5205-31FF-40D4-8F77-5DC190354D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83086" y="918936"/>
            <a:ext cx="5257800" cy="45720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572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70D9-4ED2-4CFE-AEC3-4E80A2050E2B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884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94AD-7748-4EBF-8193-827D11F3A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51" y="1122363"/>
            <a:ext cx="6944033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F110E-8CE2-4F8F-BB7E-0DFEDE5C1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651" y="3602038"/>
            <a:ext cx="694403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73046-CF6A-4C43-A415-D5804CA0C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A26CD-49AD-40C1-98D6-6394994C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EDC7F-4E9B-4418-A8DB-DB5A0C08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 descr="United States Access Board Logo">
            <a:extLst>
              <a:ext uri="{FF2B5EF4-FFF2-40B4-BE49-F238E27FC236}">
                <a16:creationId xmlns:a16="http://schemas.microsoft.com/office/drawing/2014/main" id="{C07EFE88-C35C-482F-B138-E4AA9EF17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7183" y="1828801"/>
            <a:ext cx="3216166" cy="32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2019-9409-49D2-AF10-6DA6878C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F205-D595-445B-A84D-221110BD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FB07-A2A7-46F6-95CB-66C9674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C36E-829F-45AD-91E3-E102B60D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10F4-0C9A-4D8D-BBDD-2B072FD9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09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2019-9409-49D2-AF10-6DA6878C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F205-D595-445B-A84D-221110BD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FB07-A2A7-46F6-95CB-66C9674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C36E-829F-45AD-91E3-E102B60D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10F4-0C9A-4D8D-BBDD-2B072FD9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7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F231-3E45-41A5-AC15-537B201C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AD8D-C41F-4E58-945F-EA1FD39B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D140-F12D-4404-BDA4-909B1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9128-8F45-434E-B036-C12FB9AA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457F-B614-434F-96C9-862539E0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94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arg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2019-9409-49D2-AF10-6DA6878C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F205-D595-445B-A84D-221110BD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FB07-A2A7-46F6-95CB-66C9674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C36E-829F-45AD-91E3-E102B60D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10F4-0C9A-4D8D-BBDD-2B072FD9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9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arge Log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F205-D595-445B-A84D-221110BD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FB07-A2A7-46F6-95CB-66C9674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0142" y="6356350"/>
            <a:ext cx="183125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C36E-829F-45AD-91E3-E102B60D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10F4-0C9A-4D8D-BBDD-2B072FD9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6F5AFF-8809-4E5D-8B9A-CF613C6C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990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mall Logo with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F205-D595-445B-A84D-221110BD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FB07-A2A7-46F6-95CB-66C9674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0142" y="6356350"/>
            <a:ext cx="183125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C36E-829F-45AD-91E3-E102B60D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10F4-0C9A-4D8D-BBDD-2B072FD9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6F5AFF-8809-4E5D-8B9A-CF613C6C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363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61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Larg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Large Log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C271C23-F1C9-46B9-B62B-0178F1AC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0142" y="6356350"/>
            <a:ext cx="1831258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79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Small Log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61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340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871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Color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F231-3E45-41A5-AC15-537B201C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AD8D-C41F-4E58-945F-EA1FD39B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D140-F12D-4404-BDA4-909B1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9128-8F45-434E-B036-C12FB9AA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457F-B614-434F-96C9-862539E0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31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Larg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090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Large Log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34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Small Log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F82B-997A-4077-A381-06F26740C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03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E89E9-3CE2-4F72-91B5-18FB2A2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90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E41A-0B95-45FB-9104-77953313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FF1A5-AE50-49BC-823C-EC7F840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4EBEE-B8B0-4468-8328-64324E3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B753B0-EFDA-46C8-8DCF-FA48DBE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D671F-C462-41D3-B365-5E6242E9FB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5493934"/>
            <a:ext cx="5157787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36B35EC-C6BD-411E-A6AD-D50705BE19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5493934"/>
            <a:ext cx="5183188" cy="70215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095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5BE6-7CEC-4E14-A8D4-B04E5E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47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88EC-CF37-4FC9-B6DD-B4C033C0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7" y="457201"/>
            <a:ext cx="693009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B2E-8EA6-40A3-99C3-54ECAD7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047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D318-EA35-4633-BB8E-16D3726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F2C2-7D8A-45E6-A84B-52DA66B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347E-BB78-4CCC-A40D-29807C2E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0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Curve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5BE6-7CEC-4E14-A8D4-B04E5E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47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88EC-CF37-4FC9-B6DD-B4C033C0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7" y="457201"/>
            <a:ext cx="693009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8DB2E-8EA6-40A3-99C3-54ECAD7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047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D318-EA35-4633-BB8E-16D37263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F2C2-7D8A-45E6-A84B-52DA66B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347E-BB78-4CCC-A40D-29807C2E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30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Masked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9AAB-4CED-492B-8785-3893CEA4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5680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F908B-3864-4F16-972B-FA2268DBE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6980903" y="-78658"/>
            <a:ext cx="5289755" cy="7030064"/>
          </a:xfrm>
          <a:custGeom>
            <a:avLst/>
            <a:gdLst>
              <a:gd name="connsiteX0" fmla="*/ 0 w 4317241"/>
              <a:gd name="connsiteY0" fmla="*/ 0 h 6857999"/>
              <a:gd name="connsiteX1" fmla="*/ 2158621 w 4317241"/>
              <a:gd name="connsiteY1" fmla="*/ 0 h 6857999"/>
              <a:gd name="connsiteX2" fmla="*/ 4317242 w 4317241"/>
              <a:gd name="connsiteY2" fmla="*/ 3429000 h 6857999"/>
              <a:gd name="connsiteX3" fmla="*/ 2158621 w 4317241"/>
              <a:gd name="connsiteY3" fmla="*/ 6858000 h 6857999"/>
              <a:gd name="connsiteX4" fmla="*/ 0 w 4317241"/>
              <a:gd name="connsiteY4" fmla="*/ 6857999 h 6857999"/>
              <a:gd name="connsiteX5" fmla="*/ 0 w 4317241"/>
              <a:gd name="connsiteY5" fmla="*/ 0 h 6857999"/>
              <a:gd name="connsiteX0" fmla="*/ 0 w 4420040"/>
              <a:gd name="connsiteY0" fmla="*/ 0 h 6858000"/>
              <a:gd name="connsiteX1" fmla="*/ 3345976 w 4420040"/>
              <a:gd name="connsiteY1" fmla="*/ 0 h 6858000"/>
              <a:gd name="connsiteX2" fmla="*/ 4317242 w 4420040"/>
              <a:gd name="connsiteY2" fmla="*/ 3429000 h 6858000"/>
              <a:gd name="connsiteX3" fmla="*/ 2158621 w 4420040"/>
              <a:gd name="connsiteY3" fmla="*/ 6858000 h 6858000"/>
              <a:gd name="connsiteX4" fmla="*/ 0 w 4420040"/>
              <a:gd name="connsiteY4" fmla="*/ 6857999 h 6858000"/>
              <a:gd name="connsiteX5" fmla="*/ 0 w 4420040"/>
              <a:gd name="connsiteY5" fmla="*/ 0 h 6858000"/>
              <a:gd name="connsiteX0" fmla="*/ 0 w 4361225"/>
              <a:gd name="connsiteY0" fmla="*/ 0 h 6858000"/>
              <a:gd name="connsiteX1" fmla="*/ 3345976 w 4361225"/>
              <a:gd name="connsiteY1" fmla="*/ 0 h 6858000"/>
              <a:gd name="connsiteX2" fmla="*/ 4317242 w 4361225"/>
              <a:gd name="connsiteY2" fmla="*/ 3429000 h 6858000"/>
              <a:gd name="connsiteX3" fmla="*/ 2158621 w 4361225"/>
              <a:gd name="connsiteY3" fmla="*/ 6858000 h 6858000"/>
              <a:gd name="connsiteX4" fmla="*/ 0 w 4361225"/>
              <a:gd name="connsiteY4" fmla="*/ 6857999 h 6858000"/>
              <a:gd name="connsiteX5" fmla="*/ 0 w 4361225"/>
              <a:gd name="connsiteY5" fmla="*/ 0 h 6858000"/>
              <a:gd name="connsiteX0" fmla="*/ 0 w 4349242"/>
              <a:gd name="connsiteY0" fmla="*/ 0 h 6858000"/>
              <a:gd name="connsiteX1" fmla="*/ 3345976 w 4349242"/>
              <a:gd name="connsiteY1" fmla="*/ 0 h 6858000"/>
              <a:gd name="connsiteX2" fmla="*/ 4317242 w 4349242"/>
              <a:gd name="connsiteY2" fmla="*/ 3429000 h 6858000"/>
              <a:gd name="connsiteX3" fmla="*/ 2158621 w 4349242"/>
              <a:gd name="connsiteY3" fmla="*/ 6858000 h 6858000"/>
              <a:gd name="connsiteX4" fmla="*/ 0 w 4349242"/>
              <a:gd name="connsiteY4" fmla="*/ 6857999 h 6858000"/>
              <a:gd name="connsiteX5" fmla="*/ 0 w 4349242"/>
              <a:gd name="connsiteY5" fmla="*/ 0 h 6858000"/>
              <a:gd name="connsiteX0" fmla="*/ 0 w 4350161"/>
              <a:gd name="connsiteY0" fmla="*/ 0 h 6858000"/>
              <a:gd name="connsiteX1" fmla="*/ 3345976 w 4350161"/>
              <a:gd name="connsiteY1" fmla="*/ 0 h 6858000"/>
              <a:gd name="connsiteX2" fmla="*/ 4317242 w 4350161"/>
              <a:gd name="connsiteY2" fmla="*/ 3429000 h 6858000"/>
              <a:gd name="connsiteX3" fmla="*/ 2158621 w 4350161"/>
              <a:gd name="connsiteY3" fmla="*/ 6858000 h 6858000"/>
              <a:gd name="connsiteX4" fmla="*/ 0 w 4350161"/>
              <a:gd name="connsiteY4" fmla="*/ 6857999 h 6858000"/>
              <a:gd name="connsiteX5" fmla="*/ 0 w 4350161"/>
              <a:gd name="connsiteY5" fmla="*/ 0 h 6858000"/>
              <a:gd name="connsiteX0" fmla="*/ 0 w 4330068"/>
              <a:gd name="connsiteY0" fmla="*/ 0 h 6871648"/>
              <a:gd name="connsiteX1" fmla="*/ 3345976 w 4330068"/>
              <a:gd name="connsiteY1" fmla="*/ 0 h 6871648"/>
              <a:gd name="connsiteX2" fmla="*/ 4317242 w 4330068"/>
              <a:gd name="connsiteY2" fmla="*/ 3429000 h 6871648"/>
              <a:gd name="connsiteX3" fmla="*/ 3332328 w 4330068"/>
              <a:gd name="connsiteY3" fmla="*/ 6871648 h 6871648"/>
              <a:gd name="connsiteX4" fmla="*/ 0 w 4330068"/>
              <a:gd name="connsiteY4" fmla="*/ 6857999 h 6871648"/>
              <a:gd name="connsiteX5" fmla="*/ 0 w 4330068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52"/>
              <a:gd name="connsiteY0" fmla="*/ 0 h 6871648"/>
              <a:gd name="connsiteX1" fmla="*/ 3345976 w 4317252"/>
              <a:gd name="connsiteY1" fmla="*/ 0 h 6871648"/>
              <a:gd name="connsiteX2" fmla="*/ 4317242 w 4317252"/>
              <a:gd name="connsiteY2" fmla="*/ 3429000 h 6871648"/>
              <a:gd name="connsiteX3" fmla="*/ 3332328 w 4317252"/>
              <a:gd name="connsiteY3" fmla="*/ 6871648 h 6871648"/>
              <a:gd name="connsiteX4" fmla="*/ 0 w 4317252"/>
              <a:gd name="connsiteY4" fmla="*/ 6857999 h 6871648"/>
              <a:gd name="connsiteX5" fmla="*/ 0 w 4317252"/>
              <a:gd name="connsiteY5" fmla="*/ 0 h 6871648"/>
              <a:gd name="connsiteX0" fmla="*/ 0 w 4317277"/>
              <a:gd name="connsiteY0" fmla="*/ 0 h 6879268"/>
              <a:gd name="connsiteX1" fmla="*/ 3345976 w 4317277"/>
              <a:gd name="connsiteY1" fmla="*/ 0 h 6879268"/>
              <a:gd name="connsiteX2" fmla="*/ 4317242 w 4317277"/>
              <a:gd name="connsiteY2" fmla="*/ 3429000 h 6879268"/>
              <a:gd name="connsiteX3" fmla="*/ 3362808 w 4317277"/>
              <a:gd name="connsiteY3" fmla="*/ 6879268 h 6879268"/>
              <a:gd name="connsiteX4" fmla="*/ 0 w 4317277"/>
              <a:gd name="connsiteY4" fmla="*/ 6857999 h 6879268"/>
              <a:gd name="connsiteX5" fmla="*/ 0 w 4317277"/>
              <a:gd name="connsiteY5" fmla="*/ 0 h 6879268"/>
              <a:gd name="connsiteX0" fmla="*/ 0 w 4317270"/>
              <a:gd name="connsiteY0" fmla="*/ 0 h 6879268"/>
              <a:gd name="connsiteX1" fmla="*/ 3345976 w 4317270"/>
              <a:gd name="connsiteY1" fmla="*/ 0 h 6879268"/>
              <a:gd name="connsiteX2" fmla="*/ 4317242 w 4317270"/>
              <a:gd name="connsiteY2" fmla="*/ 3429000 h 6879268"/>
              <a:gd name="connsiteX3" fmla="*/ 3362808 w 4317270"/>
              <a:gd name="connsiteY3" fmla="*/ 6879268 h 6879268"/>
              <a:gd name="connsiteX4" fmla="*/ 0 w 4317270"/>
              <a:gd name="connsiteY4" fmla="*/ 6857999 h 6879268"/>
              <a:gd name="connsiteX5" fmla="*/ 0 w 4317270"/>
              <a:gd name="connsiteY5" fmla="*/ 0 h 6879268"/>
              <a:gd name="connsiteX0" fmla="*/ 0 w 4317257"/>
              <a:gd name="connsiteY0" fmla="*/ 0 h 6879268"/>
              <a:gd name="connsiteX1" fmla="*/ 3345976 w 4317257"/>
              <a:gd name="connsiteY1" fmla="*/ 0 h 6879268"/>
              <a:gd name="connsiteX2" fmla="*/ 4317242 w 4317257"/>
              <a:gd name="connsiteY2" fmla="*/ 3429000 h 6879268"/>
              <a:gd name="connsiteX3" fmla="*/ 3362808 w 4317257"/>
              <a:gd name="connsiteY3" fmla="*/ 6879268 h 6879268"/>
              <a:gd name="connsiteX4" fmla="*/ 0 w 4317257"/>
              <a:gd name="connsiteY4" fmla="*/ 6857999 h 6879268"/>
              <a:gd name="connsiteX5" fmla="*/ 0 w 4317257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42"/>
              <a:gd name="connsiteY0" fmla="*/ 0 h 6879268"/>
              <a:gd name="connsiteX1" fmla="*/ 3361216 w 4317242"/>
              <a:gd name="connsiteY1" fmla="*/ 7620 h 6879268"/>
              <a:gd name="connsiteX2" fmla="*/ 4317242 w 4317242"/>
              <a:gd name="connsiteY2" fmla="*/ 3429000 h 6879268"/>
              <a:gd name="connsiteX3" fmla="*/ 3362808 w 4317242"/>
              <a:gd name="connsiteY3" fmla="*/ 6879268 h 6879268"/>
              <a:gd name="connsiteX4" fmla="*/ 0 w 4317242"/>
              <a:gd name="connsiteY4" fmla="*/ 6857999 h 6879268"/>
              <a:gd name="connsiteX5" fmla="*/ 0 w 4317242"/>
              <a:gd name="connsiteY5" fmla="*/ 0 h 68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7242" h="6879268">
                <a:moveTo>
                  <a:pt x="0" y="0"/>
                </a:moveTo>
                <a:lnTo>
                  <a:pt x="3361216" y="7620"/>
                </a:lnTo>
                <a:cubicBezTo>
                  <a:pt x="3979615" y="817387"/>
                  <a:pt x="4316977" y="2283725"/>
                  <a:pt x="4317242" y="3429000"/>
                </a:cubicBezTo>
                <a:cubicBezTo>
                  <a:pt x="4317507" y="4574275"/>
                  <a:pt x="3915357" y="6068818"/>
                  <a:pt x="3362808" y="6879268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F1F37"/>
              </a:gs>
            </a:gsLst>
            <a:lin ang="0" scaled="0"/>
          </a:gradFill>
          <a:ln w="63500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F99C6-EC35-4AEF-A639-6D9CEC40D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56805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9FA73-0979-4FE5-A8FB-E069F419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A68D-8F03-4996-88A4-C9EF47F2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AD7D-0033-4F4F-B23D-3E527B79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8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Masked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9AAB-4CED-492B-8785-3893CEA4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213" y="457200"/>
            <a:ext cx="5680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F908B-3864-4F16-972B-FA2268DBE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67149" y="-78658"/>
            <a:ext cx="5270091" cy="7030064"/>
          </a:xfrm>
          <a:custGeom>
            <a:avLst/>
            <a:gdLst>
              <a:gd name="connsiteX0" fmla="*/ 0 w 4317241"/>
              <a:gd name="connsiteY0" fmla="*/ 0 h 6857999"/>
              <a:gd name="connsiteX1" fmla="*/ 2158621 w 4317241"/>
              <a:gd name="connsiteY1" fmla="*/ 0 h 6857999"/>
              <a:gd name="connsiteX2" fmla="*/ 4317242 w 4317241"/>
              <a:gd name="connsiteY2" fmla="*/ 3429000 h 6857999"/>
              <a:gd name="connsiteX3" fmla="*/ 2158621 w 4317241"/>
              <a:gd name="connsiteY3" fmla="*/ 6858000 h 6857999"/>
              <a:gd name="connsiteX4" fmla="*/ 0 w 4317241"/>
              <a:gd name="connsiteY4" fmla="*/ 6857999 h 6857999"/>
              <a:gd name="connsiteX5" fmla="*/ 0 w 4317241"/>
              <a:gd name="connsiteY5" fmla="*/ 0 h 6857999"/>
              <a:gd name="connsiteX0" fmla="*/ 0 w 4420040"/>
              <a:gd name="connsiteY0" fmla="*/ 0 h 6858000"/>
              <a:gd name="connsiteX1" fmla="*/ 3345976 w 4420040"/>
              <a:gd name="connsiteY1" fmla="*/ 0 h 6858000"/>
              <a:gd name="connsiteX2" fmla="*/ 4317242 w 4420040"/>
              <a:gd name="connsiteY2" fmla="*/ 3429000 h 6858000"/>
              <a:gd name="connsiteX3" fmla="*/ 2158621 w 4420040"/>
              <a:gd name="connsiteY3" fmla="*/ 6858000 h 6858000"/>
              <a:gd name="connsiteX4" fmla="*/ 0 w 4420040"/>
              <a:gd name="connsiteY4" fmla="*/ 6857999 h 6858000"/>
              <a:gd name="connsiteX5" fmla="*/ 0 w 4420040"/>
              <a:gd name="connsiteY5" fmla="*/ 0 h 6858000"/>
              <a:gd name="connsiteX0" fmla="*/ 0 w 4361225"/>
              <a:gd name="connsiteY0" fmla="*/ 0 h 6858000"/>
              <a:gd name="connsiteX1" fmla="*/ 3345976 w 4361225"/>
              <a:gd name="connsiteY1" fmla="*/ 0 h 6858000"/>
              <a:gd name="connsiteX2" fmla="*/ 4317242 w 4361225"/>
              <a:gd name="connsiteY2" fmla="*/ 3429000 h 6858000"/>
              <a:gd name="connsiteX3" fmla="*/ 2158621 w 4361225"/>
              <a:gd name="connsiteY3" fmla="*/ 6858000 h 6858000"/>
              <a:gd name="connsiteX4" fmla="*/ 0 w 4361225"/>
              <a:gd name="connsiteY4" fmla="*/ 6857999 h 6858000"/>
              <a:gd name="connsiteX5" fmla="*/ 0 w 4361225"/>
              <a:gd name="connsiteY5" fmla="*/ 0 h 6858000"/>
              <a:gd name="connsiteX0" fmla="*/ 0 w 4349242"/>
              <a:gd name="connsiteY0" fmla="*/ 0 h 6858000"/>
              <a:gd name="connsiteX1" fmla="*/ 3345976 w 4349242"/>
              <a:gd name="connsiteY1" fmla="*/ 0 h 6858000"/>
              <a:gd name="connsiteX2" fmla="*/ 4317242 w 4349242"/>
              <a:gd name="connsiteY2" fmla="*/ 3429000 h 6858000"/>
              <a:gd name="connsiteX3" fmla="*/ 2158621 w 4349242"/>
              <a:gd name="connsiteY3" fmla="*/ 6858000 h 6858000"/>
              <a:gd name="connsiteX4" fmla="*/ 0 w 4349242"/>
              <a:gd name="connsiteY4" fmla="*/ 6857999 h 6858000"/>
              <a:gd name="connsiteX5" fmla="*/ 0 w 4349242"/>
              <a:gd name="connsiteY5" fmla="*/ 0 h 6858000"/>
              <a:gd name="connsiteX0" fmla="*/ 0 w 4350161"/>
              <a:gd name="connsiteY0" fmla="*/ 0 h 6858000"/>
              <a:gd name="connsiteX1" fmla="*/ 3345976 w 4350161"/>
              <a:gd name="connsiteY1" fmla="*/ 0 h 6858000"/>
              <a:gd name="connsiteX2" fmla="*/ 4317242 w 4350161"/>
              <a:gd name="connsiteY2" fmla="*/ 3429000 h 6858000"/>
              <a:gd name="connsiteX3" fmla="*/ 2158621 w 4350161"/>
              <a:gd name="connsiteY3" fmla="*/ 6858000 h 6858000"/>
              <a:gd name="connsiteX4" fmla="*/ 0 w 4350161"/>
              <a:gd name="connsiteY4" fmla="*/ 6857999 h 6858000"/>
              <a:gd name="connsiteX5" fmla="*/ 0 w 4350161"/>
              <a:gd name="connsiteY5" fmla="*/ 0 h 6858000"/>
              <a:gd name="connsiteX0" fmla="*/ 0 w 4330068"/>
              <a:gd name="connsiteY0" fmla="*/ 0 h 6871648"/>
              <a:gd name="connsiteX1" fmla="*/ 3345976 w 4330068"/>
              <a:gd name="connsiteY1" fmla="*/ 0 h 6871648"/>
              <a:gd name="connsiteX2" fmla="*/ 4317242 w 4330068"/>
              <a:gd name="connsiteY2" fmla="*/ 3429000 h 6871648"/>
              <a:gd name="connsiteX3" fmla="*/ 3332328 w 4330068"/>
              <a:gd name="connsiteY3" fmla="*/ 6871648 h 6871648"/>
              <a:gd name="connsiteX4" fmla="*/ 0 w 4330068"/>
              <a:gd name="connsiteY4" fmla="*/ 6857999 h 6871648"/>
              <a:gd name="connsiteX5" fmla="*/ 0 w 4330068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49"/>
              <a:gd name="connsiteY0" fmla="*/ 0 h 6871648"/>
              <a:gd name="connsiteX1" fmla="*/ 3345976 w 4317249"/>
              <a:gd name="connsiteY1" fmla="*/ 0 h 6871648"/>
              <a:gd name="connsiteX2" fmla="*/ 4317242 w 4317249"/>
              <a:gd name="connsiteY2" fmla="*/ 3429000 h 6871648"/>
              <a:gd name="connsiteX3" fmla="*/ 3332328 w 4317249"/>
              <a:gd name="connsiteY3" fmla="*/ 6871648 h 6871648"/>
              <a:gd name="connsiteX4" fmla="*/ 0 w 4317249"/>
              <a:gd name="connsiteY4" fmla="*/ 6857999 h 6871648"/>
              <a:gd name="connsiteX5" fmla="*/ 0 w 4317249"/>
              <a:gd name="connsiteY5" fmla="*/ 0 h 6871648"/>
              <a:gd name="connsiteX0" fmla="*/ 0 w 4317252"/>
              <a:gd name="connsiteY0" fmla="*/ 0 h 6871648"/>
              <a:gd name="connsiteX1" fmla="*/ 3345976 w 4317252"/>
              <a:gd name="connsiteY1" fmla="*/ 0 h 6871648"/>
              <a:gd name="connsiteX2" fmla="*/ 4317242 w 4317252"/>
              <a:gd name="connsiteY2" fmla="*/ 3429000 h 6871648"/>
              <a:gd name="connsiteX3" fmla="*/ 3332328 w 4317252"/>
              <a:gd name="connsiteY3" fmla="*/ 6871648 h 6871648"/>
              <a:gd name="connsiteX4" fmla="*/ 0 w 4317252"/>
              <a:gd name="connsiteY4" fmla="*/ 6857999 h 6871648"/>
              <a:gd name="connsiteX5" fmla="*/ 0 w 4317252"/>
              <a:gd name="connsiteY5" fmla="*/ 0 h 6871648"/>
              <a:gd name="connsiteX0" fmla="*/ 0 w 4317277"/>
              <a:gd name="connsiteY0" fmla="*/ 0 h 6879268"/>
              <a:gd name="connsiteX1" fmla="*/ 3345976 w 4317277"/>
              <a:gd name="connsiteY1" fmla="*/ 0 h 6879268"/>
              <a:gd name="connsiteX2" fmla="*/ 4317242 w 4317277"/>
              <a:gd name="connsiteY2" fmla="*/ 3429000 h 6879268"/>
              <a:gd name="connsiteX3" fmla="*/ 3362808 w 4317277"/>
              <a:gd name="connsiteY3" fmla="*/ 6879268 h 6879268"/>
              <a:gd name="connsiteX4" fmla="*/ 0 w 4317277"/>
              <a:gd name="connsiteY4" fmla="*/ 6857999 h 6879268"/>
              <a:gd name="connsiteX5" fmla="*/ 0 w 4317277"/>
              <a:gd name="connsiteY5" fmla="*/ 0 h 6879268"/>
              <a:gd name="connsiteX0" fmla="*/ 0 w 4317270"/>
              <a:gd name="connsiteY0" fmla="*/ 0 h 6879268"/>
              <a:gd name="connsiteX1" fmla="*/ 3345976 w 4317270"/>
              <a:gd name="connsiteY1" fmla="*/ 0 h 6879268"/>
              <a:gd name="connsiteX2" fmla="*/ 4317242 w 4317270"/>
              <a:gd name="connsiteY2" fmla="*/ 3429000 h 6879268"/>
              <a:gd name="connsiteX3" fmla="*/ 3362808 w 4317270"/>
              <a:gd name="connsiteY3" fmla="*/ 6879268 h 6879268"/>
              <a:gd name="connsiteX4" fmla="*/ 0 w 4317270"/>
              <a:gd name="connsiteY4" fmla="*/ 6857999 h 6879268"/>
              <a:gd name="connsiteX5" fmla="*/ 0 w 4317270"/>
              <a:gd name="connsiteY5" fmla="*/ 0 h 6879268"/>
              <a:gd name="connsiteX0" fmla="*/ 0 w 4317257"/>
              <a:gd name="connsiteY0" fmla="*/ 0 h 6879268"/>
              <a:gd name="connsiteX1" fmla="*/ 3345976 w 4317257"/>
              <a:gd name="connsiteY1" fmla="*/ 0 h 6879268"/>
              <a:gd name="connsiteX2" fmla="*/ 4317242 w 4317257"/>
              <a:gd name="connsiteY2" fmla="*/ 3429000 h 6879268"/>
              <a:gd name="connsiteX3" fmla="*/ 3362808 w 4317257"/>
              <a:gd name="connsiteY3" fmla="*/ 6879268 h 6879268"/>
              <a:gd name="connsiteX4" fmla="*/ 0 w 4317257"/>
              <a:gd name="connsiteY4" fmla="*/ 6857999 h 6879268"/>
              <a:gd name="connsiteX5" fmla="*/ 0 w 4317257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56"/>
              <a:gd name="connsiteY0" fmla="*/ 0 h 6879268"/>
              <a:gd name="connsiteX1" fmla="*/ 3345976 w 4317256"/>
              <a:gd name="connsiteY1" fmla="*/ 0 h 6879268"/>
              <a:gd name="connsiteX2" fmla="*/ 4317242 w 4317256"/>
              <a:gd name="connsiteY2" fmla="*/ 3429000 h 6879268"/>
              <a:gd name="connsiteX3" fmla="*/ 3362808 w 4317256"/>
              <a:gd name="connsiteY3" fmla="*/ 6879268 h 6879268"/>
              <a:gd name="connsiteX4" fmla="*/ 0 w 4317256"/>
              <a:gd name="connsiteY4" fmla="*/ 6857999 h 6879268"/>
              <a:gd name="connsiteX5" fmla="*/ 0 w 4317256"/>
              <a:gd name="connsiteY5" fmla="*/ 0 h 6879268"/>
              <a:gd name="connsiteX0" fmla="*/ 0 w 4317242"/>
              <a:gd name="connsiteY0" fmla="*/ 0 h 6879268"/>
              <a:gd name="connsiteX1" fmla="*/ 3361216 w 4317242"/>
              <a:gd name="connsiteY1" fmla="*/ 7620 h 6879268"/>
              <a:gd name="connsiteX2" fmla="*/ 4317242 w 4317242"/>
              <a:gd name="connsiteY2" fmla="*/ 3429000 h 6879268"/>
              <a:gd name="connsiteX3" fmla="*/ 3362808 w 4317242"/>
              <a:gd name="connsiteY3" fmla="*/ 6879268 h 6879268"/>
              <a:gd name="connsiteX4" fmla="*/ 0 w 4317242"/>
              <a:gd name="connsiteY4" fmla="*/ 6857999 h 6879268"/>
              <a:gd name="connsiteX5" fmla="*/ 0 w 4317242"/>
              <a:gd name="connsiteY5" fmla="*/ 0 h 68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7242" h="6879268">
                <a:moveTo>
                  <a:pt x="0" y="0"/>
                </a:moveTo>
                <a:lnTo>
                  <a:pt x="3361216" y="7620"/>
                </a:lnTo>
                <a:cubicBezTo>
                  <a:pt x="3979615" y="817387"/>
                  <a:pt x="4316977" y="2283725"/>
                  <a:pt x="4317242" y="3429000"/>
                </a:cubicBezTo>
                <a:cubicBezTo>
                  <a:pt x="4317507" y="4574275"/>
                  <a:pt x="3915357" y="6068818"/>
                  <a:pt x="3362808" y="6879268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F1F37"/>
              </a:gs>
            </a:gsLst>
            <a:lin ang="0" scaled="0"/>
          </a:gradFill>
          <a:ln w="63500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F99C6-EC35-4AEF-A639-6D9CEC40D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3213" y="2057400"/>
            <a:ext cx="56805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9FA73-0979-4FE5-A8FB-E069F419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A68D-8F03-4996-88A4-C9EF47F2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AD7D-0033-4F4F-B23D-3E527B79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16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E691-686F-4777-A61F-6568BA70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329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3B67F-6B04-4CA6-9727-13857A99F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127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1896-FBB4-4BEF-B4CD-E8DFF5AD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3C6E-FF02-4E86-9491-25B705CA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E1F2F-82BF-43C6-B9AD-E190AF7A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4B29F-D3A8-4507-A185-087920CF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BEC65-4040-4994-BC8E-4E58D461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C986A-15BC-4EF7-86D9-3B79508D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13EC3-A55D-4085-91EB-6510BDAD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93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B69C1-0FEC-4094-BC2A-91967171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0398E-7121-4543-B38D-409B7F7B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0F3A9-4739-403A-AABF-F775C13D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F231-3E45-41A5-AC15-537B201C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AD8D-C41F-4E58-945F-EA1FD39B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D140-F12D-4404-BDA4-909B1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9128-8F45-434E-B036-C12FB9AA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457F-B614-434F-96C9-862539E0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6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4E458-38C7-4F7D-9B59-B598AB6C2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137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B7C2F-F3E2-4EDB-A255-0FCCDE6B5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3427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143A-3106-403B-B0D5-7EF3B079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28EE-139B-4AD9-8954-B7ED61B7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AD3E5-B6AC-4927-A721-D225382A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DBD8EE-F99B-F6BF-DCBA-5B23E998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31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Color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32C7-E6A8-44BE-BD57-26E872D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CD40-18B8-4B2E-955C-F1EB7FB3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922A-C9A4-4BDA-A2E6-F4BF57BAE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3CF2F-0063-4EEE-9888-20BE44B7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3274-FE2D-4507-AB61-F2DFFC0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4251-247A-43BB-B5B3-EEB4140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F1F3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2E148-7A57-424F-99B2-EA39B169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F7D7-4C8B-44C6-A573-E75D798A8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5CB35-A174-4C47-9BC2-B0A1739FA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A6106-451F-431C-957C-6A109ECB7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174A-0968-42AE-B1D5-CF7E2AA1F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D0DB-7C1D-4495-94DC-5D212A17A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8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63" r:id="rId8"/>
    <p:sldLayoutId id="2147483664" r:id="rId9"/>
    <p:sldLayoutId id="2147483653" r:id="rId10"/>
    <p:sldLayoutId id="2147483665" r:id="rId11"/>
    <p:sldLayoutId id="2147483666" r:id="rId12"/>
    <p:sldLayoutId id="2147483654" r:id="rId13"/>
    <p:sldLayoutId id="2147483655" r:id="rId14"/>
    <p:sldLayoutId id="2147483656" r:id="rId15"/>
    <p:sldLayoutId id="2147483667" r:id="rId16"/>
    <p:sldLayoutId id="2147483668" r:id="rId17"/>
    <p:sldLayoutId id="2147483669" r:id="rId18"/>
    <p:sldLayoutId id="214748367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F1DAF-BE27-41B1-9076-663BB223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27A2A-563F-45C4-852F-AFF5515E5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047D8-528C-40CA-84F9-09D591291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75FE0-4C2E-4C5E-B715-2E0738204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E2768-F563-4490-BD9E-10F934C7C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3C13-3CB5-41DF-87A9-439A56BB0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674" r:id="rId21"/>
    <p:sldLayoutId id="2147483677" r:id="rId22"/>
    <p:sldLayoutId id="2147483678" r:id="rId2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Relationship Id="rId5" Type="http://schemas.openxmlformats.org/officeDocument/2006/relationships/image" Target="cid:7249f9f5-0975-4636-ae5b-4a9a376afd69@namprd22.prod.outlook.com" TargetMode="Externa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cid:afb6c5b6-c3e3-4aac-aa08-748476986d42@namprd22.prod.outlook.com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bility.harvard.edu/event-planning" TargetMode="External"/><Relationship Id="rId2" Type="http://schemas.openxmlformats.org/officeDocument/2006/relationships/hyperlink" Target="https://www.adainfo.org/hospitality/accessible-meetings-events-conferences-guide/#tab6" TargetMode="Externa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newton@disabilitylawcenter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C074-357C-4A30-BBE3-11C7E695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9455" y="241631"/>
            <a:ext cx="7027817" cy="2531841"/>
          </a:xfrm>
        </p:spPr>
        <p:txBody>
          <a:bodyPr>
            <a:no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Planning for Accessible Meetings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27F7505-BD8C-87BD-AD89-55302D32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7BDD16-5E01-48EB-A245-9CCFC6F86A2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9F721-0D36-7888-F602-F6432B971629}"/>
              </a:ext>
            </a:extLst>
          </p:cNvPr>
          <p:cNvSpPr/>
          <p:nvPr/>
        </p:nvSpPr>
        <p:spPr>
          <a:xfrm>
            <a:off x="195309" y="870012"/>
            <a:ext cx="3577701" cy="4998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F9A4B00-3AB5-FCEA-22C7-508C7A8C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4" y="3597389"/>
            <a:ext cx="3403376" cy="103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9BA57-45F0-DB29-175E-AC6F9650615D}"/>
              </a:ext>
            </a:extLst>
          </p:cNvPr>
          <p:cNvSpPr txBox="1"/>
          <p:nvPr/>
        </p:nvSpPr>
        <p:spPr>
          <a:xfrm>
            <a:off x="7635711" y="4634143"/>
            <a:ext cx="340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By Nate Crippes and Sheri Newton</a:t>
            </a:r>
          </a:p>
        </p:txBody>
      </p:sp>
    </p:spTree>
    <p:extLst>
      <p:ext uri="{BB962C8B-B14F-4D97-AF65-F5344CB8AC3E}">
        <p14:creationId xmlns:p14="http://schemas.microsoft.com/office/powerpoint/2010/main" val="271810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983AAB-53B8-4637-8A37-868903A7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Access Aisle -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19A078-C2C5-4AB7-9505-D054A193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759" y="1769595"/>
            <a:ext cx="5652247" cy="4586662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100"/>
              <a:t>Cannot overlap vehicle way</a:t>
            </a:r>
            <a:endParaRPr lang="en-US" sz="4100">
              <a:cs typeface="Calibri"/>
            </a:endParaRPr>
          </a:p>
          <a:p>
            <a:r>
              <a:rPr lang="en-US" sz="4100"/>
              <a:t>Can be shared by two vehicle spaces</a:t>
            </a:r>
            <a:endParaRPr lang="en-US" sz="4100">
              <a:cs typeface="Calibri"/>
            </a:endParaRPr>
          </a:p>
          <a:p>
            <a:r>
              <a:rPr lang="en-US" sz="4100"/>
              <a:t>Can be on either side of vehicle space </a:t>
            </a:r>
            <a:endParaRPr lang="en-US" sz="4100">
              <a:cs typeface="Calibri"/>
            </a:endParaRPr>
          </a:p>
          <a:p>
            <a:pPr lvl="1"/>
            <a:r>
              <a:rPr lang="en-US"/>
              <a:t>Access aisle must be on passenger side of van spaces where angled parking is provided </a:t>
            </a:r>
            <a:endParaRPr lang="en-US">
              <a:cs typeface="Calibri"/>
            </a:endParaRPr>
          </a:p>
          <a:p>
            <a:r>
              <a:rPr lang="en-US" sz="4100" i="1"/>
              <a:t>Recommendation</a:t>
            </a:r>
            <a:r>
              <a:rPr lang="en-US" sz="4100"/>
              <a:t>:  Provide access aisle for vans on the passenger side so that drivers do not have to back into the space</a:t>
            </a:r>
            <a:endParaRPr lang="en-US" sz="4100">
              <a:cs typeface="Calibri"/>
            </a:endParaRPr>
          </a:p>
        </p:txBody>
      </p:sp>
      <p:pic>
        <p:nvPicPr>
          <p:cNvPr id="6" name="Content Placeholder 10" descr="A person sitting in a wheelchair next to a van&#10;&#10;Description automatically generated">
            <a:extLst>
              <a:ext uri="{FF2B5EF4-FFF2-40B4-BE49-F238E27FC236}">
                <a16:creationId xmlns:a16="http://schemas.microsoft.com/office/drawing/2014/main" id="{5B6CEAAD-D2EE-2225-002A-3EC1A5ADA6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706" y="2051844"/>
            <a:ext cx="5134296" cy="3872706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F06C7-E287-40F9-9F96-47D353CF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dirty="0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6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983AAB-53B8-4637-8A37-868903A7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Access Aisle – Accessible Route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B365B-F244-0913-E3E7-84A185CFF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498" y="1809039"/>
            <a:ext cx="4391965" cy="3684588"/>
          </a:xfrm>
        </p:spPr>
        <p:txBody>
          <a:bodyPr anchor="ctr"/>
          <a:lstStyle/>
          <a:p>
            <a:pPr marL="0" indent="0">
              <a:buNone/>
            </a:pPr>
            <a:r>
              <a:rPr lang="en-US"/>
              <a:t>Accessible Route must connect to access aisles at accessible parking spaces</a:t>
            </a:r>
          </a:p>
        </p:txBody>
      </p:sp>
      <p:pic>
        <p:nvPicPr>
          <p:cNvPr id="20" name="Content Placeholder 13" descr="A parking lot with blue and white markings&#10;&#10;Description automatically generated">
            <a:extLst>
              <a:ext uri="{FF2B5EF4-FFF2-40B4-BE49-F238E27FC236}">
                <a16:creationId xmlns:a16="http://schemas.microsoft.com/office/drawing/2014/main" id="{FCE1282A-26D1-9ECF-E6EA-6A76F9FA17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056" y="2060360"/>
            <a:ext cx="6718733" cy="3273308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3506022-B0D9-ADE6-5FDA-FCE3DCB9D2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056" y="5493934"/>
            <a:ext cx="6718732" cy="70215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Recommendation: Connect accessible route to front of aisle to prevent travel behind parked cars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F06C7-E287-40F9-9F96-47D353CF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dirty="0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7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88EFDB-EE55-41C0-9B1E-AC4DB63A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Aisle - Size</a:t>
            </a:r>
          </a:p>
        </p:txBody>
      </p:sp>
      <p:pic>
        <p:nvPicPr>
          <p:cNvPr id="7" name="Content Placeholder 2" descr="A parking lot with a handicap sign">
            <a:extLst>
              <a:ext uri="{FF2B5EF4-FFF2-40B4-BE49-F238E27FC236}">
                <a16:creationId xmlns:a16="http://schemas.microsoft.com/office/drawing/2014/main" id="{D65155F3-F07E-3FAC-5D69-756A43E13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2922" y="1933186"/>
            <a:ext cx="5896957" cy="4423164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05F1BF-FC10-351E-2615-AF40B3D4A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2692" y="1825625"/>
            <a:ext cx="4381107" cy="4351338"/>
          </a:xfrm>
        </p:spPr>
        <p:txBody>
          <a:bodyPr anchor="ctr"/>
          <a:lstStyle/>
          <a:p>
            <a:r>
              <a:rPr lang="en-US"/>
              <a:t>Width: 60″ minimum</a:t>
            </a:r>
          </a:p>
          <a:p>
            <a:r>
              <a:rPr lang="en-US"/>
              <a:t>Length: full length of served parking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7DC4B-8830-43A3-A525-51C158F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79DE7-AF65-F82F-7A95-2BCAE9C7D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23846" y="5671032"/>
            <a:ext cx="837684" cy="99926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b="1"/>
              <a:t>60″ min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95E715-8EA5-02CB-027E-210693E6D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43175" y="5615355"/>
            <a:ext cx="2114550" cy="0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64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88EFDB-EE55-41C0-9B1E-AC4DB63A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Vehicle Space - Width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65D135-0472-4746-8EAB-495977926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792" y="1819376"/>
            <a:ext cx="5331643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/>
              <a:t>Measurement taken to center line of marked lines</a:t>
            </a:r>
          </a:p>
        </p:txBody>
      </p:sp>
      <p:pic>
        <p:nvPicPr>
          <p:cNvPr id="9" name="Picture 4" descr="A diagram of a car and a van">
            <a:extLst>
              <a:ext uri="{FF2B5EF4-FFF2-40B4-BE49-F238E27FC236}">
                <a16:creationId xmlns:a16="http://schemas.microsoft.com/office/drawing/2014/main" id="{C71E8237-A94D-4857-A13E-899E65B506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449" y="2041776"/>
            <a:ext cx="5844448" cy="39065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7DC4B-8830-43A3-A525-51C158F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7BDD16-5E01-48EB-A245-9CCFC6F86A20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25DD4F-3BAB-4CC9-81F2-65079410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Alternate Van Spaces and Access Aisle</a:t>
            </a:r>
          </a:p>
        </p:txBody>
      </p:sp>
      <p:pic>
        <p:nvPicPr>
          <p:cNvPr id="41" name="Content Placeholder 40" descr="A diagram of a ladder">
            <a:extLst>
              <a:ext uri="{FF2B5EF4-FFF2-40B4-BE49-F238E27FC236}">
                <a16:creationId xmlns:a16="http://schemas.microsoft.com/office/drawing/2014/main" id="{5BDF349B-4661-4026-A21C-58516590C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39" y="1809750"/>
            <a:ext cx="4921684" cy="3684588"/>
          </a:xfrm>
        </p:spPr>
      </p:pic>
      <p:pic>
        <p:nvPicPr>
          <p:cNvPr id="37" name="Content Placeholder 36" descr="A diagram of a line drawing">
            <a:extLst>
              <a:ext uri="{FF2B5EF4-FFF2-40B4-BE49-F238E27FC236}">
                <a16:creationId xmlns:a16="http://schemas.microsoft.com/office/drawing/2014/main" id="{B1ABEB16-FF3B-44F0-B829-3CEC950F8B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952" y="1809750"/>
            <a:ext cx="4921684" cy="368458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016B-D04C-FA92-60D9-DF746F3A8D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528770"/>
            <a:ext cx="10517188" cy="702150"/>
          </a:xfrm>
        </p:spPr>
        <p:txBody>
          <a:bodyPr/>
          <a:lstStyle/>
          <a:p>
            <a:r>
              <a:rPr lang="en-US"/>
              <a:t>Van parking spaces shall be permitted to be 96 inches wide minimum where the access aisle is 96 inches wide minimum.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AE38F-21D0-4C7B-B429-8EE75598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7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013104-73B6-4CB8-98A5-3CAEAE05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Vertical Clearance for Vans</a:t>
            </a:r>
          </a:p>
        </p:txBody>
      </p:sp>
      <p:pic>
        <p:nvPicPr>
          <p:cNvPr id="9" name="Picture 3" descr="A car parked in a parking lot">
            <a:extLst>
              <a:ext uri="{FF2B5EF4-FFF2-40B4-BE49-F238E27FC236}">
                <a16:creationId xmlns:a16="http://schemas.microsoft.com/office/drawing/2014/main" id="{DB788549-6DD7-4753-99DC-A9FDFE84AA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10" y="2057087"/>
            <a:ext cx="5490040" cy="4119876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4B8CD-92EC-4902-988F-55CF619E5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/>
              <a:t>Vans requires at least 98″ of vertical clearance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549F-6B8A-472D-8787-D3E7FA2E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dirty="0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35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013104-73B6-4CB8-98A5-3CAEAE05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>
                <a:latin typeface="+mj-lt"/>
              </a:rPr>
              <a:t>Vertical Clearance Location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23FFED-01DF-4E25-B34E-5652BC4C6E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944411"/>
            <a:ext cx="10515600" cy="457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200"/>
              <a:t>Minimum clearance applies to vehicular route from entrances to van spaces</a:t>
            </a:r>
          </a:p>
        </p:txBody>
      </p:sp>
      <p:pic>
        <p:nvPicPr>
          <p:cNvPr id="10" name="Content Placeholder 9" descr="A parking lot with yellow lines">
            <a:extLst>
              <a:ext uri="{FF2B5EF4-FFF2-40B4-BE49-F238E27FC236}">
                <a16:creationId xmlns:a16="http://schemas.microsoft.com/office/drawing/2014/main" id="{47CFD7B8-F0DC-49C2-92AD-726F929CB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52205" y="2540702"/>
            <a:ext cx="6287589" cy="3831376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549F-6B8A-472D-8787-D3E7FA2E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7BDD16-5E01-48EB-A245-9CCFC6F86A20}" type="slidenum">
              <a:rPr lang="en-US" dirty="0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6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954C28-21CE-4025-8495-FB8599BD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Parking Space Signs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8F6C05-F3F3-4A35-85FD-D29CFF29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83" y="1999539"/>
            <a:ext cx="5706873" cy="4356939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International Symbol of Access required to identify accessible spaces</a:t>
            </a:r>
          </a:p>
          <a:p>
            <a:r>
              <a:rPr lang="en-US"/>
              <a:t> Signs identifying van spaces must include the term "van accessible”</a:t>
            </a:r>
          </a:p>
          <a:p>
            <a:r>
              <a:rPr lang="en-US"/>
              <a:t>Exception: sign not required where 4 or fewer spaces are provided on a site</a:t>
            </a:r>
          </a:p>
        </p:txBody>
      </p:sp>
      <p:pic>
        <p:nvPicPr>
          <p:cNvPr id="32" name="Content Placeholder 20" descr="A blue sign with a white symbol on it">
            <a:extLst>
              <a:ext uri="{FF2B5EF4-FFF2-40B4-BE49-F238E27FC236}">
                <a16:creationId xmlns:a16="http://schemas.microsoft.com/office/drawing/2014/main" id="{3288A157-718C-9409-138B-0ABD6F875F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608" y="1895261"/>
            <a:ext cx="3067478" cy="3067478"/>
          </a:xfrm>
        </p:spPr>
      </p:pic>
      <p:pic>
        <p:nvPicPr>
          <p:cNvPr id="35" name="Content Placeholder 19" descr="A sign with green text">
            <a:extLst>
              <a:ext uri="{FF2B5EF4-FFF2-40B4-BE49-F238E27FC236}">
                <a16:creationId xmlns:a16="http://schemas.microsoft.com/office/drawing/2014/main" id="{B1B3D0BA-CB62-4756-F0C4-C86171E11D3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161" y="5037566"/>
            <a:ext cx="2570372" cy="131878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1D11A-A08D-4EB0-9DAA-2D765A3F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5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2BC9E-934C-4F97-B3CC-B45B9DB2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Parking Space Signs - Height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DD150-BDFB-A83C-2F13-A6F05B104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111" y="2004919"/>
            <a:ext cx="6111688" cy="3779838"/>
          </a:xfrm>
        </p:spPr>
        <p:txBody>
          <a:bodyPr anchor="ctr"/>
          <a:lstStyle/>
          <a:p>
            <a:r>
              <a:rPr lang="en-US"/>
              <a:t>60 inches minimum to bottom of sign</a:t>
            </a:r>
          </a:p>
          <a:p>
            <a:pPr lvl="1"/>
            <a:r>
              <a:rPr lang="en-US"/>
              <a:t>Including “Van accessible” signs</a:t>
            </a:r>
          </a:p>
        </p:txBody>
      </p:sp>
      <p:pic>
        <p:nvPicPr>
          <p:cNvPr id="9" name="Picture 6" descr="A sign with a straight line">
            <a:extLst>
              <a:ext uri="{FF2B5EF4-FFF2-40B4-BE49-F238E27FC236}">
                <a16:creationId xmlns:a16="http://schemas.microsoft.com/office/drawing/2014/main" id="{0A7B2C44-92C6-1972-2CF2-FE52A21FD9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438" y="1825625"/>
            <a:ext cx="2050565" cy="45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6632E-9338-49A3-8647-5035467C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55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881C1D-2664-49EA-AA1A-559CD6F2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Parking Space Signs – Height Example</a:t>
            </a:r>
          </a:p>
        </p:txBody>
      </p:sp>
      <p:pic>
        <p:nvPicPr>
          <p:cNvPr id="10" name="Content Placeholder 9" descr="A parking lot with a sign on the ground">
            <a:extLst>
              <a:ext uri="{FF2B5EF4-FFF2-40B4-BE49-F238E27FC236}">
                <a16:creationId xmlns:a16="http://schemas.microsoft.com/office/drawing/2014/main" id="{08D2079D-C2FB-4511-BFD7-C78A6000A1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4928"/>
            <a:ext cx="5181600" cy="3892731"/>
          </a:xfrm>
        </p:spPr>
      </p:pic>
      <p:pic>
        <p:nvPicPr>
          <p:cNvPr id="11" name="Content Placeholder 10" descr="A blue car in a parking lot">
            <a:extLst>
              <a:ext uri="{FF2B5EF4-FFF2-40B4-BE49-F238E27FC236}">
                <a16:creationId xmlns:a16="http://schemas.microsoft.com/office/drawing/2014/main" id="{F446B08B-8135-496D-B9FE-0B46997CD6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4928"/>
            <a:ext cx="5181600" cy="389273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83363-24D5-4B23-AEAC-453D7C1D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D35D1F-C4C0-4A42-AADA-49C4E001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842"/>
            <a:ext cx="10515600" cy="1597979"/>
          </a:xfrm>
        </p:spPr>
        <p:txBody>
          <a:bodyPr>
            <a:normAutofit fontScale="90000"/>
          </a:bodyPr>
          <a:lstStyle/>
          <a:p>
            <a:r>
              <a:rPr lang="en-US" sz="7200">
                <a:latin typeface="+mj-lt"/>
              </a:rPr>
              <a:t>Sources</a:t>
            </a:r>
            <a:br>
              <a:rPr lang="en-US" sz="7200">
                <a:latin typeface="+mj-lt"/>
              </a:rPr>
            </a:br>
            <a:endParaRPr lang="en-US" sz="48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879C9-6B5E-44E0-BDB3-AE456F0C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972" y="2627898"/>
            <a:ext cx="10515600" cy="1500187"/>
          </a:xfrm>
        </p:spPr>
        <p:txBody>
          <a:bodyPr>
            <a:normAutofit fontScale="25000" lnSpcReduction="20000"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U.S. Access Board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Department of Justice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Mid Atlantic ADA Center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Web </a:t>
            </a:r>
            <a:r>
              <a:rPr lang="en-US" sz="12800" err="1"/>
              <a:t>Accessibilty</a:t>
            </a:r>
            <a:r>
              <a:rPr lang="en-US" sz="12800"/>
              <a:t> Initiative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Harvard University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12800"/>
              <a:t>Hospitality and Disability: An ADA National Network Initiative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08E8D-87B4-434C-8AF3-A54932C8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7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03F3-453E-9FA1-AAD3-825DF5F6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Parking</a:t>
            </a:r>
          </a:p>
        </p:txBody>
      </p:sp>
      <p:pic>
        <p:nvPicPr>
          <p:cNvPr id="10" name="Content Placeholder 9" descr="A close-up of a parking lot">
            <a:extLst>
              <a:ext uri="{FF2B5EF4-FFF2-40B4-BE49-F238E27FC236}">
                <a16:creationId xmlns:a16="http://schemas.microsoft.com/office/drawing/2014/main" id="{16368AA1-D73A-8F98-B131-475D8B8DA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941" y="1858577"/>
            <a:ext cx="6612118" cy="381635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61C5-9E4E-D219-BC8B-EE9B79EC2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518411"/>
            <a:ext cx="10515600" cy="102050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/>
              <a:t>All parking requirements still apply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7C37E-0C97-E3C2-D3B2-6A581BE8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3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7E2643-CE1B-B7F3-FE15-32DAB2C5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Temporary Parking Solutions</a:t>
            </a:r>
          </a:p>
        </p:txBody>
      </p:sp>
      <p:pic>
        <p:nvPicPr>
          <p:cNvPr id="9" name="Content Placeholder 8" descr="A person on a wheelchair getting out of a van&#10;&#10;Temporary accessible parking has been established using temporary signs, cones to establish an adjacent parking space as an access aisle, and a portable ramp for a transition from the parking area to the sidewalk.&#10;">
            <a:extLst>
              <a:ext uri="{FF2B5EF4-FFF2-40B4-BE49-F238E27FC236}">
                <a16:creationId xmlns:a16="http://schemas.microsoft.com/office/drawing/2014/main" id="{1045CFCB-2009-9793-2240-F66C26048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182" y="1913015"/>
            <a:ext cx="7651390" cy="45524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8AD0-3554-5F50-AC47-0A49C5D3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72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6534E-7675-7FAA-81C5-23813204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D0D1E3-6E90-1CE4-E163-CC3571F5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/>
              <a:t>Route of Travel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r>
              <a:rPr lang="en-US" sz="4800" b="0">
                <a:latin typeface="+mn-lt"/>
              </a:rPr>
              <a:t>Technical Requirements</a:t>
            </a: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798438-DC60-8D0D-7A17-A3C456198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(§502)</a:t>
            </a:r>
          </a:p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17088A-3F1A-E6B6-B194-83D1A515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CFFB1D-66CD-B7D3-3FFD-DDF448EA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Route of Travel: inside and outside</a:t>
            </a:r>
          </a:p>
        </p:txBody>
      </p:sp>
      <p:pic>
        <p:nvPicPr>
          <p:cNvPr id="8" name="Content Placeholder 7" descr="A black and white illustration of an accessible route from parking to a building entrance and inside to a meeting area.&#10;">
            <a:extLst>
              <a:ext uri="{FF2B5EF4-FFF2-40B4-BE49-F238E27FC236}">
                <a16:creationId xmlns:a16="http://schemas.microsoft.com/office/drawing/2014/main" id="{06130749-2665-6E1A-486C-DD9FB9E34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0" t="3469" r="6008" b="7592"/>
          <a:stretch/>
        </p:blipFill>
        <p:spPr>
          <a:xfrm>
            <a:off x="2142980" y="1816253"/>
            <a:ext cx="7906040" cy="47323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0EC69-B6A0-EFF7-56B9-68764E04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4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06E1-6341-68EC-99A4-9D130C279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B2F99-0D1F-50DE-D13A-AAC425FC2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740" y="1825625"/>
            <a:ext cx="5638060" cy="4351338"/>
          </a:xfrm>
        </p:spPr>
        <p:txBody>
          <a:bodyPr>
            <a:normAutofit/>
          </a:bodyPr>
          <a:lstStyle/>
          <a:p>
            <a:r>
              <a:rPr lang="en-US"/>
              <a:t>Is the walking surface stable firm and slip resistant?</a:t>
            </a:r>
          </a:p>
          <a:p>
            <a:r>
              <a:rPr lang="en-US"/>
              <a:t>Is the route free of surface openings greater than ½”</a:t>
            </a:r>
          </a:p>
          <a:p>
            <a:r>
              <a:rPr lang="en-US"/>
              <a:t>Is the route free of changes in level greater than ½”?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50FA2-5617-0E2C-B35E-94A21F47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C3C4F3-9C31-00B7-EB24-9988DDEC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Route considerations</a:t>
            </a:r>
          </a:p>
        </p:txBody>
      </p:sp>
      <p:pic>
        <p:nvPicPr>
          <p:cNvPr id="13" name="Content Placeholder 12" descr="A picture of a lifted sidewalk.  A person's hand is shown to demonstrate the amount of lift between the sidewalk sections.">
            <a:extLst>
              <a:ext uri="{FF2B5EF4-FFF2-40B4-BE49-F238E27FC236}">
                <a16:creationId xmlns:a16="http://schemas.microsoft.com/office/drawing/2014/main" id="{7E854C4C-290F-16C0-64A4-B842568BB9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9384" y="2530047"/>
            <a:ext cx="3923325" cy="2942493"/>
          </a:xfrm>
        </p:spPr>
      </p:pic>
      <p:pic>
        <p:nvPicPr>
          <p:cNvPr id="15" name="Picture 14" descr="A measuring tape on a metal grate.  The space between grate bars is 1.5 inches.">
            <a:extLst>
              <a:ext uri="{FF2B5EF4-FFF2-40B4-BE49-F238E27FC236}">
                <a16:creationId xmlns:a16="http://schemas.microsoft.com/office/drawing/2014/main" id="{99472D1C-AE84-6C11-D7F9-CF8F8B82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730" y="2530047"/>
            <a:ext cx="3923325" cy="29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D477-4E2C-1EF6-D949-6A6A0FD83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2E6A5-5FBA-4C2B-5CAF-5E94E1DB4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740" y="1825625"/>
            <a:ext cx="5638060" cy="4351338"/>
          </a:xfrm>
        </p:spPr>
        <p:txBody>
          <a:bodyPr>
            <a:normAutofit/>
          </a:bodyPr>
          <a:lstStyle/>
          <a:p>
            <a:r>
              <a:rPr lang="en-US"/>
              <a:t>Is the route at least 36” wide?</a:t>
            </a:r>
          </a:p>
          <a:p>
            <a:r>
              <a:rPr lang="en-US"/>
              <a:t>Is the running slope less than 5%? </a:t>
            </a:r>
            <a:r>
              <a:rPr lang="en-US" sz="2800"/>
              <a:t>(slopes greater than 5% are subject to ramp requirements)</a:t>
            </a:r>
          </a:p>
          <a:p>
            <a:r>
              <a:rPr lang="en-US" sz="2800"/>
              <a:t>Is the cross slope no greater than 2.08%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A0525-A5D0-017A-9355-88AD23D9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E26E5F-4279-0FDD-A107-E05D596C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Route considerations</a:t>
            </a:r>
          </a:p>
        </p:txBody>
      </p:sp>
      <p:pic>
        <p:nvPicPr>
          <p:cNvPr id="19" name="Content Placeholder 18" descr="A building with a ramp and a bell tower&#10;&#10;Description automatically generated">
            <a:extLst>
              <a:ext uri="{FF2B5EF4-FFF2-40B4-BE49-F238E27FC236}">
                <a16:creationId xmlns:a16="http://schemas.microsoft.com/office/drawing/2014/main" id="{926E7D67-49B4-E223-5C67-32ABDBCA8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5657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A4407-54A1-20BC-8786-1AB6BBE1E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0392A-155A-7916-AF72-C59604896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/>
              <a:t>Is the route free of items at the height of 27”-80” that protrude from the wall?</a:t>
            </a:r>
          </a:p>
          <a:p>
            <a:r>
              <a:rPr lang="en-US" sz="3300"/>
              <a:t>display cases</a:t>
            </a:r>
          </a:p>
          <a:p>
            <a:r>
              <a:rPr lang="en-US" sz="3300"/>
              <a:t>water fountains</a:t>
            </a:r>
          </a:p>
          <a:p>
            <a:r>
              <a:rPr lang="en-US" sz="3300"/>
              <a:t>signs</a:t>
            </a:r>
          </a:p>
          <a:p>
            <a:r>
              <a:rPr lang="en-US" sz="3300"/>
              <a:t>ceiling mounted televisions</a:t>
            </a:r>
          </a:p>
          <a:p>
            <a:r>
              <a:rPr lang="en-US" sz="3300"/>
              <a:t>drop boxes</a:t>
            </a:r>
          </a:p>
          <a:p>
            <a:endParaRPr lang="en-US" sz="33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53ABC-0BD4-AE1F-DD4D-219BAA2B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E6D0DB-7C1D-4495-94DC-5D212A17A7E3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06BF06-933C-E2BF-D7AC-38CF2618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/>
              <a:t>Route considerations – protruding objects</a:t>
            </a:r>
          </a:p>
        </p:txBody>
      </p:sp>
      <p:pic>
        <p:nvPicPr>
          <p:cNvPr id="2052" name="Picture 4" descr="A black and white illustration featuring typical items that may protrude from a wall inside a building.  Phone booths, drinking fountains, fire extinguisher.  The illustration shows a man using a cane to navigate down the hallway.">
            <a:extLst>
              <a:ext uri="{FF2B5EF4-FFF2-40B4-BE49-F238E27FC236}">
                <a16:creationId xmlns:a16="http://schemas.microsoft.com/office/drawing/2014/main" id="{6A5BF41D-3600-C327-BDC6-77C89252C8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47" y="1825624"/>
            <a:ext cx="4474350" cy="48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0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3CE25-0DB1-5507-21B1-D830D60B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3C96ED-106F-A6A5-0BE8-3D3E8BE7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09" y="355189"/>
            <a:ext cx="10515600" cy="914399"/>
          </a:xfrm>
        </p:spPr>
        <p:txBody>
          <a:bodyPr>
            <a:normAutofit fontScale="90000"/>
          </a:bodyPr>
          <a:lstStyle/>
          <a:p>
            <a:pPr algn="l"/>
            <a:r>
              <a:rPr lang="en-US" b="0"/>
              <a:t>Route Solutions? 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F2C65-0513-AF2C-2F59-615B1DDD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5C42CE-E540-A922-E5B9-AA28B5D020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/>
              <a:t>Place object (box, cone, trash can) beneath protruding object</a:t>
            </a:r>
          </a:p>
        </p:txBody>
      </p:sp>
      <p:pic>
        <p:nvPicPr>
          <p:cNvPr id="3074" name="Picture 2" descr="A water fountain protrudes from the wall of a hallway.">
            <a:extLst>
              <a:ext uri="{FF2B5EF4-FFF2-40B4-BE49-F238E27FC236}">
                <a16:creationId xmlns:a16="http://schemas.microsoft.com/office/drawing/2014/main" id="{7A81E313-36E9-2AB0-3E63-277D6F1457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70" y="1577975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outher illustration of a man navigating down a hallway of obstacles using a white tip cane.">
            <a:extLst>
              <a:ext uri="{FF2B5EF4-FFF2-40B4-BE49-F238E27FC236}">
                <a16:creationId xmlns:a16="http://schemas.microsoft.com/office/drawing/2014/main" id="{C0A20088-010B-3D6D-0461-B88771ECC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6667" r="50790" b="13333"/>
          <a:stretch/>
        </p:blipFill>
        <p:spPr bwMode="auto">
          <a:xfrm>
            <a:off x="2196444" y="1828800"/>
            <a:ext cx="3827283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9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BA16C-9168-2025-3FC8-95719066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3FF37D-0601-9AB4-6236-FD536C70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002631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7200">
                <a:latin typeface="+mj-lt"/>
              </a:rPr>
              <a:t>Entrance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CDB7B5-3116-AE12-6800-7E585D85B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F0CE3-690F-6968-CE90-ABB43EC5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90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21B8-9431-A28B-D725-7F0CAF4C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16938D-666C-4EDF-BE54-9B170A8B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CECE4-FCC1-E35C-6C91-7F56D23C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81906B-1D4D-0739-4898-477A6B600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17" y="1825625"/>
            <a:ext cx="55492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Is there one accessible entrance connected with an accessible route?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Is the doorway at least 32”</a:t>
            </a:r>
          </a:p>
          <a:p>
            <a:pPr marL="0" indent="0">
              <a:buNone/>
            </a:pPr>
            <a:endParaRPr lang="en-US" sz="3200"/>
          </a:p>
        </p:txBody>
      </p:sp>
      <p:pic>
        <p:nvPicPr>
          <p:cNvPr id="7" name="Picture 6" descr="A white door with a blue accessibility sign">
            <a:extLst>
              <a:ext uri="{FF2B5EF4-FFF2-40B4-BE49-F238E27FC236}">
                <a16:creationId xmlns:a16="http://schemas.microsoft.com/office/drawing/2014/main" id="{E7B43214-8277-32AC-845C-5FDFA1631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5409"/>
          <a:stretch/>
        </p:blipFill>
        <p:spPr>
          <a:xfrm rot="5400000">
            <a:off x="6101980" y="2750573"/>
            <a:ext cx="4626622" cy="29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F726-8BF3-E500-703D-77E75A2F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4" y="-146116"/>
            <a:ext cx="3932237" cy="1600200"/>
          </a:xfrm>
        </p:spPr>
        <p:txBody>
          <a:bodyPr/>
          <a:lstStyle/>
          <a:p>
            <a:r>
              <a:rPr lang="en-US"/>
              <a:t>American with Disabilities Act (ADA)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DEC91-DB70-A872-720A-DB7FCF34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753" y="1969727"/>
            <a:ext cx="3932237" cy="3811588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/>
              <a:t>Physical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Entrance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Signage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/>
          </a:p>
          <a:p>
            <a:r>
              <a:rPr lang="en-US" sz="2800" b="1"/>
              <a:t>Not covered:  Restrooms, Passenger Drop-off areas, route from public transportation,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41650-56A1-DC76-08E2-A502DCA9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Content Placeholder 10" descr="A flag with a logo on it&#10;&#10;Description automatically generated">
            <a:extLst>
              <a:ext uri="{FF2B5EF4-FFF2-40B4-BE49-F238E27FC236}">
                <a16:creationId xmlns:a16="http://schemas.microsoft.com/office/drawing/2014/main" id="{6D8926CB-2CEA-D9EC-0CAA-095B614E0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5" y="1857628"/>
            <a:ext cx="4926777" cy="3506223"/>
          </a:xfrm>
        </p:spPr>
      </p:pic>
    </p:spTree>
    <p:extLst>
      <p:ext uri="{BB962C8B-B14F-4D97-AF65-F5344CB8AC3E}">
        <p14:creationId xmlns:p14="http://schemas.microsoft.com/office/powerpoint/2010/main" val="819494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1E607-CEF4-5E7B-CA63-F8FE54F3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934F6F-D1B7-3420-9BCB-C038B1D7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3AF58A-942B-9726-A47A-4DC38BBF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41633" cy="4351338"/>
          </a:xfrm>
        </p:spPr>
        <p:txBody>
          <a:bodyPr>
            <a:normAutofit/>
          </a:bodyPr>
          <a:lstStyle/>
          <a:p>
            <a:r>
              <a:rPr lang="en-US" sz="3200"/>
              <a:t>Is the threshold height less than ½ inch or ¾ inch beveled?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66554-5674-92B4-3CBD-40CAFC30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An illustration of four types of door hardware that are accessible.">
            <a:extLst>
              <a:ext uri="{FF2B5EF4-FFF2-40B4-BE49-F238E27FC236}">
                <a16:creationId xmlns:a16="http://schemas.microsoft.com/office/drawing/2014/main" id="{6BB51F7F-0E44-1472-461A-AC7D61F9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5" y="3328340"/>
            <a:ext cx="4772025" cy="20478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7950E4-B383-D328-E33F-E4D77943A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17" y="1825625"/>
            <a:ext cx="55492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Can the door be opened with a flat palm or closed fist?</a:t>
            </a:r>
          </a:p>
        </p:txBody>
      </p:sp>
      <p:pic>
        <p:nvPicPr>
          <p:cNvPr id="10" name="Picture 9" descr="A double door entrance.">
            <a:extLst>
              <a:ext uri="{FF2B5EF4-FFF2-40B4-BE49-F238E27FC236}">
                <a16:creationId xmlns:a16="http://schemas.microsoft.com/office/drawing/2014/main" id="{6C647B83-4368-E9DC-3D51-E02F2B4A0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6" b="36551"/>
          <a:stretch/>
        </p:blipFill>
        <p:spPr>
          <a:xfrm>
            <a:off x="6664272" y="3171709"/>
            <a:ext cx="4757486" cy="30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9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02C8-7927-624B-DF8B-6DA83ADD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0E9F3E-A5AB-A726-BEC1-32A57DA0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Entrance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4FACA-CF66-78F8-1165-CF1A193AE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41633" cy="4351338"/>
          </a:xfrm>
        </p:spPr>
        <p:txBody>
          <a:bodyPr>
            <a:normAutofit/>
          </a:bodyPr>
          <a:lstStyle/>
          <a:p>
            <a:r>
              <a:rPr lang="en-US" sz="3200"/>
              <a:t>Is there 18 inches of clear space on the pull side of the door?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CE03F-DEB5-0886-666C-3DD9FAB1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40ACF6-CB87-9953-A84B-435AC2F04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17" y="1825625"/>
            <a:ext cx="55492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Is there a 60-inch level area in front of the door?</a:t>
            </a:r>
          </a:p>
        </p:txBody>
      </p:sp>
      <p:pic>
        <p:nvPicPr>
          <p:cNvPr id="3" name="Picture 2" descr="A photo of an entryway where a trash can has been placed right next to the pull side of the door.">
            <a:extLst>
              <a:ext uri="{FF2B5EF4-FFF2-40B4-BE49-F238E27FC236}">
                <a16:creationId xmlns:a16="http://schemas.microsoft.com/office/drawing/2014/main" id="{DCE8B40A-889C-AA12-D6BD-7545855E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415" y="2889759"/>
            <a:ext cx="2743200" cy="3649153"/>
          </a:xfrm>
          <a:prstGeom prst="rect">
            <a:avLst/>
          </a:prstGeom>
        </p:spPr>
      </p:pic>
      <p:pic>
        <p:nvPicPr>
          <p:cNvPr id="11" name="Picture 10" descr="A photo of a door that has a short steep incline leading to the door.">
            <a:extLst>
              <a:ext uri="{FF2B5EF4-FFF2-40B4-BE49-F238E27FC236}">
                <a16:creationId xmlns:a16="http://schemas.microsoft.com/office/drawing/2014/main" id="{46A9E4B8-96A7-CCB3-9662-9F1A6BC2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85" y="2889759"/>
            <a:ext cx="2934622" cy="35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56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0208-3797-250F-AE94-0B867A18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60A9B3-6073-394A-AB1D-1F14F006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09" y="355189"/>
            <a:ext cx="10515600" cy="914399"/>
          </a:xfrm>
        </p:spPr>
        <p:txBody>
          <a:bodyPr>
            <a:normAutofit fontScale="90000"/>
          </a:bodyPr>
          <a:lstStyle/>
          <a:p>
            <a:pPr algn="l"/>
            <a:r>
              <a:rPr lang="en-US" b="0"/>
              <a:t>Entrance Solutions? </a:t>
            </a:r>
            <a:r>
              <a:rPr lang="en-US"/>
              <a:t>Prop the door open.</a:t>
            </a:r>
            <a:br>
              <a:rPr lang="en-US"/>
            </a:br>
            <a:endParaRPr lang="en-US"/>
          </a:p>
        </p:txBody>
      </p:sp>
      <p:pic>
        <p:nvPicPr>
          <p:cNvPr id="8" name="Content Placeholder 7" descr="A building entrance with a steep incline leading to the door.">
            <a:extLst>
              <a:ext uri="{FF2B5EF4-FFF2-40B4-BE49-F238E27FC236}">
                <a16:creationId xmlns:a16="http://schemas.microsoft.com/office/drawing/2014/main" id="{C1608B0E-089B-FD84-A07D-7AAAB9017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8847" y="2788227"/>
            <a:ext cx="4128653" cy="30964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5373D-60CD-12A3-FF7A-AF8A18B7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534B31-95CC-EF55-DCB5-27038FA72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 sz="3200" b="1"/>
          </a:p>
        </p:txBody>
      </p:sp>
      <p:pic>
        <p:nvPicPr>
          <p:cNvPr id="3" name="Picture 2" descr="An entrance with a trash can placed near the pull side of the door.">
            <a:extLst>
              <a:ext uri="{FF2B5EF4-FFF2-40B4-BE49-F238E27FC236}">
                <a16:creationId xmlns:a16="http://schemas.microsoft.com/office/drawing/2014/main" id="{2B0099D0-C91F-4BCE-F74B-66B228A4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928" y="2261423"/>
            <a:ext cx="3096489" cy="4119118"/>
          </a:xfrm>
          <a:prstGeom prst="rect">
            <a:avLst/>
          </a:prstGeom>
        </p:spPr>
      </p:pic>
      <p:pic>
        <p:nvPicPr>
          <p:cNvPr id="6" name="Picture 5" descr="A white door in a recessed doorway that does not have clearance on the pull side of the door and has a round door knob.">
            <a:extLst>
              <a:ext uri="{FF2B5EF4-FFF2-40B4-BE49-F238E27FC236}">
                <a16:creationId xmlns:a16="http://schemas.microsoft.com/office/drawing/2014/main" id="{4367BB24-BFDB-F1DB-BEC6-96F1A7AB2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16587" r="12341" b="17308"/>
          <a:stretch>
            <a:fillRect/>
          </a:stretch>
        </p:blipFill>
        <p:spPr bwMode="auto">
          <a:xfrm>
            <a:off x="748144" y="2261423"/>
            <a:ext cx="3823277" cy="413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1611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898EC-BCAA-A636-A257-CF41F339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CB073A-6F2E-39CB-D668-BFE14130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002631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7200"/>
              <a:t>Signage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8943A-0D63-0E25-D358-3556769C8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4E78D-6D39-6BA9-FD44-81CD97B1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E299D-B19F-8D9E-E332-D1704B61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EFD22F-EEBC-2A9A-86DE-ECB8C03C1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520" y="1825625"/>
            <a:ext cx="5743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Directions to the entrance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2335C-D9D9-A90C-6733-EC803930B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43280" cy="4351338"/>
          </a:xfrm>
        </p:spPr>
        <p:txBody>
          <a:bodyPr>
            <a:normAutofit/>
          </a:bodyPr>
          <a:lstStyle/>
          <a:p>
            <a:r>
              <a:rPr lang="en-US" sz="3200"/>
              <a:t>Marking the accessible entrance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D734B-6D2A-0076-A855-3C462761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E5281C-401C-199A-3DF7-6D946D9E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Accessible Entrance  </a:t>
            </a:r>
          </a:p>
        </p:txBody>
      </p:sp>
      <p:pic>
        <p:nvPicPr>
          <p:cNvPr id="6" name="Picture 5" descr="An entrance that has a permanent and a temporary sign posted to mark it as accessible.">
            <a:extLst>
              <a:ext uri="{FF2B5EF4-FFF2-40B4-BE49-F238E27FC236}">
                <a16:creationId xmlns:a16="http://schemas.microsoft.com/office/drawing/2014/main" id="{C73A8B14-52C3-FEA5-A255-F20A1BDBF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05" b="22611"/>
          <a:stretch/>
        </p:blipFill>
        <p:spPr>
          <a:xfrm>
            <a:off x="6656666" y="2685237"/>
            <a:ext cx="4774347" cy="3397735"/>
          </a:xfrm>
          <a:prstGeom prst="rect">
            <a:avLst/>
          </a:prstGeom>
        </p:spPr>
      </p:pic>
      <p:pic>
        <p:nvPicPr>
          <p:cNvPr id="7" name="Picture 6" descr="A printed sign placed outside to direct pedestrians to the accessible entrance.">
            <a:extLst>
              <a:ext uri="{FF2B5EF4-FFF2-40B4-BE49-F238E27FC236}">
                <a16:creationId xmlns:a16="http://schemas.microsoft.com/office/drawing/2014/main" id="{326926A0-1AED-43E7-B0D1-6CC9B597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7" y="2526586"/>
            <a:ext cx="3711498" cy="39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0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6C046-9F3F-7E9D-9745-126E5C7B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2D2A43-2C9C-8803-1669-1C1AC3696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520" y="1825625"/>
            <a:ext cx="5743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Directions to accessible pathway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DA397-24E6-32FC-C40F-15CDD427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436BA1-5CB1-B4DC-24D1-03F4A975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Accessible Entrance  </a:t>
            </a:r>
          </a:p>
        </p:txBody>
      </p:sp>
      <p:pic>
        <p:nvPicPr>
          <p:cNvPr id="3" name="Content Placeholder 2" descr="A sign on the wall directing pedestrians to the accessible pathway, entering the elevator.">
            <a:extLst>
              <a:ext uri="{FF2B5EF4-FFF2-40B4-BE49-F238E27FC236}">
                <a16:creationId xmlns:a16="http://schemas.microsoft.com/office/drawing/2014/main" id="{AEA23EA7-BFFD-96AE-C053-098826E5A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97" y="2418025"/>
            <a:ext cx="4252274" cy="425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ign directs pedestrians to climb the stairs to reach a voting area.  A second sign marked with the international logo of accessibility, has a directional arrow for an alternative route to the voting area.">
            <a:extLst>
              <a:ext uri="{FF2B5EF4-FFF2-40B4-BE49-F238E27FC236}">
                <a16:creationId xmlns:a16="http://schemas.microsoft.com/office/drawing/2014/main" id="{5B1E5C0B-002B-0C87-8BF8-86D68A0AC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174" y="1883708"/>
            <a:ext cx="3589943" cy="47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DE8939-5158-2485-1520-FF1330FD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accessibility features are important to your meeting participants?</a:t>
            </a:r>
          </a:p>
          <a:p>
            <a:endParaRPr lang="en-US"/>
          </a:p>
          <a:p>
            <a:r>
              <a:rPr lang="en-US"/>
              <a:t>What have you done to make past meetings more accessible?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71E10-8242-E119-901D-CE5BA0D8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D862F1-0B23-59BF-EF77-3958129A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Input</a:t>
            </a:r>
          </a:p>
        </p:txBody>
      </p:sp>
    </p:spTree>
    <p:extLst>
      <p:ext uri="{BB962C8B-B14F-4D97-AF65-F5344CB8AC3E}">
        <p14:creationId xmlns:p14="http://schemas.microsoft.com/office/powerpoint/2010/main" val="996900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97A64-1CB2-D3E4-47F3-EB991CB1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140075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Circulation space should be 36 inches and preferably 60 inches.  72” passing space is recommended.</a:t>
            </a:r>
          </a:p>
          <a:p>
            <a:r>
              <a:rPr lang="en-US"/>
              <a:t>Include both horizontal (side to side) and vertical (front to back aisles to improve access and flow.</a:t>
            </a:r>
          </a:p>
          <a:p>
            <a:r>
              <a:rPr lang="en-US"/>
              <a:t>Area to park scooters and mobility devices</a:t>
            </a:r>
          </a:p>
          <a:p>
            <a:r>
              <a:rPr lang="en-US"/>
              <a:t>Accessible locations to sit throughout the room</a:t>
            </a:r>
          </a:p>
          <a:p>
            <a:r>
              <a:rPr lang="en-US"/>
              <a:t>A spacious area in the back or sides of the room for those who need to stand</a:t>
            </a:r>
          </a:p>
          <a:p>
            <a:r>
              <a:rPr lang="en-US"/>
              <a:t>Plenty of space between group discussions.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364AE-1416-E23C-C0A9-A6B9C0C2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99A62-D71E-1FFD-8D20-1BAD68D9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Meeting Set-Up</a:t>
            </a:r>
          </a:p>
        </p:txBody>
      </p:sp>
    </p:spTree>
    <p:extLst>
      <p:ext uri="{BB962C8B-B14F-4D97-AF65-F5344CB8AC3E}">
        <p14:creationId xmlns:p14="http://schemas.microsoft.com/office/powerpoint/2010/main" val="1824758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D9A47-531E-D084-1360-67429AB0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915D02-0C6C-AAEC-3868-75165583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002631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7200"/>
              <a:t>MEETING SET-UP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E1883F-A53C-BB3F-9002-D803DE861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EBF6D-3194-415B-CC22-E5409C18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39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DA999-0B9A-35FF-E4AD-4903C5B8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3A59CB-E1CE-5A9A-6C3E-892F6841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1400752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Was there a greeter offering assistance at the main entrance or meeting room entrance?</a:t>
            </a:r>
          </a:p>
          <a:p>
            <a:r>
              <a:rPr lang="en-US"/>
              <a:t>Was it clear who to reach out to for help?</a:t>
            </a:r>
          </a:p>
          <a:p>
            <a:r>
              <a:rPr lang="en-US"/>
              <a:t>Check-in table: room to navigate?  appropriate height?</a:t>
            </a:r>
          </a:p>
          <a:p>
            <a:r>
              <a:rPr lang="en-US"/>
              <a:t>Aisles 60 inches wide</a:t>
            </a:r>
          </a:p>
          <a:p>
            <a:r>
              <a:rPr lang="en-US"/>
              <a:t>Spaces for wheelchair seating?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605B1-DB93-8A0E-1B0A-5EEC03DD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E16711-654F-350F-4C65-C4AB8B44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Set-Up</a:t>
            </a:r>
          </a:p>
        </p:txBody>
      </p:sp>
    </p:spTree>
    <p:extLst>
      <p:ext uri="{BB962C8B-B14F-4D97-AF65-F5344CB8AC3E}">
        <p14:creationId xmlns:p14="http://schemas.microsoft.com/office/powerpoint/2010/main" val="418369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FD39C-BDC9-7452-3A6F-75F5341C0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E64ABC-DBBB-58CC-AEAC-11C06FEC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latin typeface="+mj-lt"/>
              </a:rPr>
              <a:t>Parking Spaces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r>
              <a:rPr lang="en-US" sz="4800" b="0">
                <a:latin typeface="+mn-lt"/>
              </a:rPr>
              <a:t>Scoping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4D3279-602F-D6E8-F5AB-515A6F7EC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(§208)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0D03E-117A-59CC-7BAE-67ABFD8D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39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0ECAE-57BC-3874-A344-A643158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145388-FD2A-73C1-D9F3-F6AABB163A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4732256" cy="1325562"/>
          </a:xfrm>
        </p:spPr>
        <p:txBody>
          <a:bodyPr>
            <a:normAutofit fontScale="90000"/>
          </a:bodyPr>
          <a:lstStyle/>
          <a:p>
            <a:r>
              <a:rPr lang="en-US"/>
              <a:t>Layout Examples – Theater Style</a:t>
            </a:r>
          </a:p>
        </p:txBody>
      </p:sp>
      <p:pic>
        <p:nvPicPr>
          <p:cNvPr id="9" name="Picture 8" descr="A diagram of how to establish wheelchair seating in a theater style layout.">
            <a:extLst>
              <a:ext uri="{FF2B5EF4-FFF2-40B4-BE49-F238E27FC236}">
                <a16:creationId xmlns:a16="http://schemas.microsoft.com/office/drawing/2014/main" id="{B651B0B3-FC11-600C-BE55-E2E6F39D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91" y="8878"/>
            <a:ext cx="7217009" cy="6858000"/>
          </a:xfrm>
          <a:prstGeom prst="rect">
            <a:avLst/>
          </a:prstGeom>
        </p:spPr>
      </p:pic>
      <p:pic>
        <p:nvPicPr>
          <p:cNvPr id="11" name="Picture 10" descr="A diagram of how to establish wheelchair seating in a theater style layout.">
            <a:extLst>
              <a:ext uri="{FF2B5EF4-FFF2-40B4-BE49-F238E27FC236}">
                <a16:creationId xmlns:a16="http://schemas.microsoft.com/office/drawing/2014/main" id="{DEA22F52-E535-00ED-0190-91E7CA4D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38" y="2475518"/>
            <a:ext cx="4289185" cy="35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49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13CF-3EEF-F63E-4322-EF0D116EA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26DE-C4A8-69F8-4CAC-D6BA06D7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7F1F41-DB56-A90C-F662-DC010914C0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4732256" cy="1325562"/>
          </a:xfrm>
        </p:spPr>
        <p:txBody>
          <a:bodyPr>
            <a:normAutofit fontScale="90000"/>
          </a:bodyPr>
          <a:lstStyle/>
          <a:p>
            <a:r>
              <a:rPr lang="en-US"/>
              <a:t>Layout Examples – Round Table Style</a:t>
            </a:r>
          </a:p>
        </p:txBody>
      </p:sp>
      <p:pic>
        <p:nvPicPr>
          <p:cNvPr id="4" name="Picture 3" descr="A diagram of how to establish accessible seating in a round table meeting area.">
            <a:extLst>
              <a:ext uri="{FF2B5EF4-FFF2-40B4-BE49-F238E27FC236}">
                <a16:creationId xmlns:a16="http://schemas.microsoft.com/office/drawing/2014/main" id="{7DAEE78F-318D-C1EA-3AC2-77FA9A32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342" y="377450"/>
            <a:ext cx="5667075" cy="6249594"/>
          </a:xfrm>
          <a:prstGeom prst="rect">
            <a:avLst/>
          </a:prstGeom>
        </p:spPr>
      </p:pic>
      <p:pic>
        <p:nvPicPr>
          <p:cNvPr id="7" name="Picture 6" descr="A diagram of how to establish accessible seating in a round table meeting area.">
            <a:extLst>
              <a:ext uri="{FF2B5EF4-FFF2-40B4-BE49-F238E27FC236}">
                <a16:creationId xmlns:a16="http://schemas.microsoft.com/office/drawing/2014/main" id="{81115CBA-A486-9E31-C218-F8546706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5" y="1465868"/>
            <a:ext cx="4142989" cy="53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3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7EC8-51D9-944E-5DC2-7A6E89B3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181EB1-3FD3-0E43-4297-D89E25F44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140075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Did speakers use a microphone?</a:t>
            </a:r>
          </a:p>
          <a:p>
            <a:r>
              <a:rPr lang="en-US"/>
              <a:t>If a video was shown, did it have captions?</a:t>
            </a:r>
          </a:p>
          <a:p>
            <a:r>
              <a:rPr lang="en-US"/>
              <a:t>If visuals were used, did the speaker describe the visuals?</a:t>
            </a:r>
          </a:p>
          <a:p>
            <a:r>
              <a:rPr lang="en-US"/>
              <a:t>Did you notice other accommodations: sign language interpreters, large print materials, magnifying sheets or large grip pens?</a:t>
            </a:r>
          </a:p>
          <a:p>
            <a:r>
              <a:rPr lang="en-US"/>
              <a:t>If multiple groups were meeting in one area, was there an option to move to a different location if the ambient noise was difficult for a participant?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6E747-8DFA-C81E-04FE-7BB07757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42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E0FFDB-245E-AE77-7CBC-AED7FD7B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the Meeting </a:t>
            </a:r>
          </a:p>
        </p:txBody>
      </p:sp>
    </p:spTree>
    <p:extLst>
      <p:ext uri="{BB962C8B-B14F-4D97-AF65-F5344CB8AC3E}">
        <p14:creationId xmlns:p14="http://schemas.microsoft.com/office/powerpoint/2010/main" val="1229348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D065-488E-67EA-1BE9-49337A62C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8FF846-6A1C-9D82-729D-AA0815509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How did participants vote?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If paper ballots were used, was there an alternative method available for someone who cannot read or mark a paper ballot?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584A5-B7CE-737D-73D0-C425CAAF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85B86F-CA51-3F8E-5B2F-AE4398AB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Voting</a:t>
            </a:r>
          </a:p>
        </p:txBody>
      </p:sp>
    </p:spTree>
    <p:extLst>
      <p:ext uri="{BB962C8B-B14F-4D97-AF65-F5344CB8AC3E}">
        <p14:creationId xmlns:p14="http://schemas.microsoft.com/office/powerpoint/2010/main" val="44288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3E9C-1397-5D7E-792E-F0E45982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157E46-507B-32BE-0BA4-EDCB10F4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002631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7200">
                <a:latin typeface="+mj-lt"/>
              </a:rPr>
              <a:t>Other Meeting Features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3A0169-B70E-727C-38DE-ABEF0189E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ACCOMMODATIONS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876B6-3E92-1A21-557D-5506A7B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52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4B433-21C4-7703-DAB9-1EBC7E1AA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8DAD8D-D2E9-9C42-41C1-4E6B4071C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4" y="151371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Designated person to coordinate accommodation needs</a:t>
            </a:r>
          </a:p>
          <a:p>
            <a:r>
              <a:rPr lang="en-US"/>
              <a:t>Greeters at the door to assist and lead participants to the right area</a:t>
            </a:r>
          </a:p>
          <a:p>
            <a:r>
              <a:rPr lang="en-US"/>
              <a:t>Use amplification</a:t>
            </a:r>
          </a:p>
          <a:p>
            <a:r>
              <a:rPr lang="en-US"/>
              <a:t>Videos should be captioned</a:t>
            </a:r>
          </a:p>
          <a:p>
            <a:r>
              <a:rPr lang="en-US"/>
              <a:t>Plan for alternative ways voters with physical limitations can participate and vote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39886E-21C6-F62F-5200-3401022D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8051B9-C5DC-2C42-1F63-22D23890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Meeting Set-Up</a:t>
            </a:r>
          </a:p>
        </p:txBody>
      </p:sp>
    </p:spTree>
    <p:extLst>
      <p:ext uri="{BB962C8B-B14F-4D97-AF65-F5344CB8AC3E}">
        <p14:creationId xmlns:p14="http://schemas.microsoft.com/office/powerpoint/2010/main" val="941578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3854F-D781-65EE-1480-3D5A07951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103EA4-85CA-30E7-EFFD-B8B2B3A0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Hospitality &amp; Disability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https://www.adainfo.org/hospitality/accessible-meetings-events-conferences-guide/#tab6</a:t>
            </a:r>
            <a:endParaRPr lang="en-US"/>
          </a:p>
          <a:p>
            <a:pPr marL="0" indent="0">
              <a:buNone/>
            </a:pPr>
            <a:r>
              <a:rPr lang="en-US"/>
              <a:t>Harvard University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https://accessibility.harvard.edu/event-planning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3A4D1-DD85-EB14-8C7B-B0ADFE7F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A107C8-807A-5F02-5AB0-B0CCFB51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Meeting Tips and Info </a:t>
            </a:r>
          </a:p>
        </p:txBody>
      </p:sp>
    </p:spTree>
    <p:extLst>
      <p:ext uri="{BB962C8B-B14F-4D97-AF65-F5344CB8AC3E}">
        <p14:creationId xmlns:p14="http://schemas.microsoft.com/office/powerpoint/2010/main" val="2291633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A3C7-A713-9D2E-D40D-7C7813932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B42ACF-15C8-4D14-6D32-FC4A4018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2" y="814854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7200">
                <a:latin typeface="+mj-lt"/>
              </a:rPr>
              <a:t>VIRTUAL MEETIN</a:t>
            </a:r>
            <a:r>
              <a:rPr lang="en-US" sz="7200"/>
              <a:t>GS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endParaRPr lang="en-US" sz="7200" b="0">
              <a:latin typeface="+mn-lt"/>
            </a:endParaRPr>
          </a:p>
        </p:txBody>
      </p:sp>
      <p:pic>
        <p:nvPicPr>
          <p:cNvPr id="3" name="Picture 2" descr="A photo taken from behind a man who has a screen in front of him.  The sceen has the faces of other people who are meeting virtually.">
            <a:extLst>
              <a:ext uri="{FF2B5EF4-FFF2-40B4-BE49-F238E27FC236}">
                <a16:creationId xmlns:a16="http://schemas.microsoft.com/office/drawing/2014/main" id="{5C684603-A838-A8AD-1AA1-83FCFEDE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03" y="2074710"/>
            <a:ext cx="6925656" cy="46211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F5187-8268-0C74-203E-A518971E9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14BDA-BCCD-3DBE-2713-450EF4A7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8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190098-051F-E083-4649-348BBD447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MEETING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661DC-E14B-9603-99D9-7034B4789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Choosing a Platform</a:t>
            </a:r>
          </a:p>
          <a:p>
            <a:r>
              <a:rPr lang="en-US"/>
              <a:t>Managing Registration</a:t>
            </a:r>
          </a:p>
          <a:p>
            <a:r>
              <a:rPr lang="en-US"/>
              <a:t>Arranging for Accommodations</a:t>
            </a:r>
          </a:p>
          <a:p>
            <a:r>
              <a:rPr lang="en-US"/>
              <a:t>Ensuring </a:t>
            </a:r>
            <a:r>
              <a:rPr lang="en-US" err="1"/>
              <a:t>Accessiblity</a:t>
            </a:r>
            <a:endParaRPr lang="en-US"/>
          </a:p>
          <a:p>
            <a:r>
              <a:rPr lang="en-US"/>
              <a:t>Tips for Presenters and Participants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06B2F-E7AC-EA06-3AB8-EAAF858A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98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E4A0-EF2E-2DC9-F2CA-25F8BB52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273306-65EC-F777-82ED-963C5FC7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Platform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EE5ED-C69A-8837-37E4-7E2209635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Is the software accessible for those who use screen-reading software?</a:t>
            </a:r>
          </a:p>
          <a:p>
            <a:r>
              <a:rPr lang="en-US"/>
              <a:t>Can third-party captioning be integrated?</a:t>
            </a:r>
          </a:p>
          <a:p>
            <a:r>
              <a:rPr lang="en-US"/>
              <a:t>Not everyone has access to a computer or reliable internet connection. Does the platform support call in via telephone?</a:t>
            </a:r>
          </a:p>
          <a:p>
            <a:r>
              <a:rPr lang="en-US"/>
              <a:t>Provide support or in advance instructions for those who need help operating the platform.</a:t>
            </a:r>
          </a:p>
          <a:p>
            <a:r>
              <a:rPr lang="en-US"/>
              <a:t>Can you pin a screen for the sign language interpreter?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C2F5E-E26B-4BA3-C190-56A9A6BE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5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5522C1-D460-43F0-8BD7-A111D494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/>
          <a:p>
            <a:r>
              <a:rPr lang="en-US"/>
              <a:t>Location of Parking Space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8D335D-304D-4DF8-884F-28D1F2AA84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On shortest accessible route to accessible entrance</a:t>
            </a:r>
          </a:p>
          <a:p>
            <a:r>
              <a:rPr lang="en-US"/>
              <a:t>Dispersed to multiple accessible entrances</a:t>
            </a:r>
          </a:p>
        </p:txBody>
      </p:sp>
      <p:pic>
        <p:nvPicPr>
          <p:cNvPr id="12" name="Content Placeholder 17" descr="A parking lot with yellow lines&#10;&#10;Description automatically generated">
            <a:extLst>
              <a:ext uri="{FF2B5EF4-FFF2-40B4-BE49-F238E27FC236}">
                <a16:creationId xmlns:a16="http://schemas.microsoft.com/office/drawing/2014/main" id="{CEDE6B2F-E537-6E2F-BCEF-8F37AC44D3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61708"/>
            <a:ext cx="5181600" cy="38791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1411C-5A10-45DF-A749-6122713D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dirty="0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94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53A09-7DFE-6D73-E64C-D9A649371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89A985-9A67-15CC-9B91-29EDDC8A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Registration or Pre-Meeting Communications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A0542D-C50C-87BB-759E-1EB1B0A38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Designate an accessibility point person and make his/her phone number and email address available on all event materials</a:t>
            </a:r>
          </a:p>
          <a:p>
            <a:r>
              <a:rPr lang="en-US"/>
              <a:t>Materials should include specific information about accessibility features available during the event and how to request additional accommodations.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5576F-B373-B97E-B1EC-7641BA95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90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3E3BD-820C-27B8-4A67-0C0A51C4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Sample Language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0A775-AC04-99EA-2A29-6F587BDC8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>
                <a:solidFill>
                  <a:srgbClr val="595959"/>
                </a:solidFill>
                <a:effectLst/>
                <a:latin typeface="Roboto" panose="02000000000000000000" pitchFamily="2" charset="0"/>
              </a:rPr>
              <a:t>“Live captioning and American Sign Language interpretation will be available during this event. Should you require any other accommodation or service to fully participate, please contact [NAME at EMAIL, PHONE NUMBER] at least [#] days prior to the event. Participants can log in to the event platform 30 minutes prior to the start of the event for troubleshooting and technology support.”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DD1A8D-2006-4479-22FA-54241B6AB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034E5-1BF2-4023-D020-9D1386A1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3C13-3CB5-41DF-87A9-439A56BB01F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4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FFA32-78C9-3A80-54CE-320A069A7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93E43F-A6AA-E0A9-8AB5-53736325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Arranging for Accommodations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92F74-FF96-4865-716E-E661DE2A1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Event attendees may require a variety of accommodations to participate. It’s important to factor these into your budget. Examples include:</a:t>
            </a:r>
          </a:p>
          <a:p>
            <a:endParaRPr lang="en-US"/>
          </a:p>
          <a:p>
            <a:r>
              <a:rPr lang="en-US"/>
              <a:t>Communication access real-time translation (CART), also called live or real-time captioning</a:t>
            </a:r>
          </a:p>
          <a:p>
            <a:r>
              <a:rPr lang="en-US"/>
              <a:t>Sign language interpretation</a:t>
            </a:r>
          </a:p>
          <a:p>
            <a:r>
              <a:rPr lang="en-US"/>
              <a:t>Accessible digital materials</a:t>
            </a:r>
          </a:p>
          <a:p>
            <a:r>
              <a:rPr lang="en-US"/>
              <a:t>Large print</a:t>
            </a:r>
          </a:p>
          <a:p>
            <a:r>
              <a:rPr lang="en-US"/>
              <a:t>Provision of event materials in advance to allow for extra time to process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DA63A-44F1-E8C6-62E9-5C7CE609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00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382C-FE09-17E6-580B-6576DA5B3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A11AFE-C639-F429-ADA7-9C8EE691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Planning for Accessibility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80537-38ED-6C69-30D4-CA3DE404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/>
              <a:t>Examples: </a:t>
            </a:r>
          </a:p>
          <a:p>
            <a:pPr marL="0" indent="0">
              <a:buNone/>
            </a:pPr>
            <a:r>
              <a:rPr lang="en-US" sz="2800"/>
              <a:t>Caption and audio-describe any pre-recorded media that will be shared during the event</a:t>
            </a:r>
          </a:p>
          <a:p>
            <a:r>
              <a:rPr lang="en-US" sz="2800"/>
              <a:t>Avoid media that include bright, flashing lights</a:t>
            </a:r>
          </a:p>
          <a:p>
            <a:r>
              <a:rPr lang="en-US" sz="2800"/>
              <a:t>Develop accessible presentation materials (such as PowerPoint slide presentations and Word documents) with easy-to-read fonts, contrasting colors, and image descriptions or alternative text</a:t>
            </a:r>
          </a:p>
          <a:p>
            <a:r>
              <a:rPr lang="en-US" sz="2800"/>
              <a:t>Prior to the event, host a live run-through for presenters, captioners, and interpreters. This can help prevent technical issues and help ensure everyone is on the same page regarding the flow of the event.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33656-CF2F-717D-8EFD-93FAC45A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40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5B0F9-5DAA-925C-8DAD-1AA2EDF4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1F358E-C1F2-16F8-0FC0-DF4EDC83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Tips for Presenters and Participants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9A90D-C273-3261-BEC0-A3A7D3FB1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/>
              <a:t>Use best practices for slides and visuals.</a:t>
            </a:r>
          </a:p>
          <a:p>
            <a:r>
              <a:rPr lang="en-US" sz="2800"/>
              <a:t>Describe all relevant visual information</a:t>
            </a:r>
          </a:p>
          <a:p>
            <a:r>
              <a:rPr lang="en-US" sz="2800" b="1"/>
              <a:t>Limit chat when a participant is using a screen reader</a:t>
            </a:r>
          </a:p>
          <a:p>
            <a:r>
              <a:rPr lang="en-US" sz="2800"/>
              <a:t>Speak clearly</a:t>
            </a:r>
          </a:p>
          <a:p>
            <a:r>
              <a:rPr lang="en-US" sz="2800"/>
              <a:t>Use simple language </a:t>
            </a:r>
            <a:r>
              <a:rPr lang="en-US" sz="2000"/>
              <a:t>(avoid acronyms and idioms)</a:t>
            </a:r>
          </a:p>
          <a:p>
            <a:r>
              <a:rPr lang="en-US" sz="2800"/>
              <a:t>Pause between topics.  Give plenty  of time for people to process the information and formulate their questions</a:t>
            </a:r>
          </a:p>
          <a:p>
            <a:r>
              <a:rPr lang="en-US" sz="2800"/>
              <a:t>Be visible, good lighting.  Some folks benefit from lip reading.</a:t>
            </a:r>
          </a:p>
          <a:p>
            <a:r>
              <a:rPr lang="en-US" sz="2800"/>
              <a:t>Repeat items in the chat.</a:t>
            </a:r>
          </a:p>
          <a:p>
            <a:r>
              <a:rPr lang="en-US" sz="2800"/>
              <a:t>Limit distractions </a:t>
            </a:r>
            <a:r>
              <a:rPr lang="en-US" sz="2000"/>
              <a:t>(notifications, side conversations)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B42EC2-0B6C-C219-700C-6F4F1965B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BA6B9-66CD-0763-498E-912DFE04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Picture 8" descr="People at meeting">
            <a:extLst>
              <a:ext uri="{FF2B5EF4-FFF2-40B4-BE49-F238E27FC236}">
                <a16:creationId xmlns:a16="http://schemas.microsoft.com/office/drawing/2014/main" id="{2F29843D-E80C-C215-33BE-B104668F3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" t="-42112" r="30526" b="-3315"/>
          <a:stretch/>
        </p:blipFill>
        <p:spPr>
          <a:xfrm>
            <a:off x="0" y="744949"/>
            <a:ext cx="4179123" cy="45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7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83B74-C4A8-4B3E-5480-2A1EE8A3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6E17-37BA-7A0B-DAFE-DD403B415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9455" y="241631"/>
            <a:ext cx="7027817" cy="2531841"/>
          </a:xfrm>
        </p:spPr>
        <p:txBody>
          <a:bodyPr>
            <a:no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Sheri Newton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snewton@disabilitylawcenter.org</a:t>
            </a:r>
            <a:b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(800) 662-9080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D11E45-9D2D-42EE-C7E8-9270FEC0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7BDD16-5E01-48EB-A245-9CCFC6F86A20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AEF900-2893-7B11-B7B3-80E264A0D9A4}"/>
              </a:ext>
            </a:extLst>
          </p:cNvPr>
          <p:cNvSpPr/>
          <p:nvPr/>
        </p:nvSpPr>
        <p:spPr>
          <a:xfrm>
            <a:off x="195309" y="870012"/>
            <a:ext cx="3577701" cy="4998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Disability Law Center logo">
            <a:extLst>
              <a:ext uri="{FF2B5EF4-FFF2-40B4-BE49-F238E27FC236}">
                <a16:creationId xmlns:a16="http://schemas.microsoft.com/office/drawing/2014/main" id="{ED0B10F4-8861-EA08-0F3E-6B96F3A26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4" y="3597389"/>
            <a:ext cx="3403376" cy="1036754"/>
          </a:xfrm>
          <a:prstGeom prst="rect">
            <a:avLst/>
          </a:prstGeom>
        </p:spPr>
      </p:pic>
      <p:pic>
        <p:nvPicPr>
          <p:cNvPr id="4" name="Picture 3" descr="The James B. Lee Justice Center, home of the Disability Law Center">
            <a:extLst>
              <a:ext uri="{FF2B5EF4-FFF2-40B4-BE49-F238E27FC236}">
                <a16:creationId xmlns:a16="http://schemas.microsoft.com/office/drawing/2014/main" id="{31F98A1A-ACED-6F63-0674-9109F74A5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844" y="3007331"/>
            <a:ext cx="4943192" cy="352950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53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D5A09A-2CD4-44D6-BFF5-46E4F726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Minimum Number of Accessible Spaces</a:t>
            </a:r>
          </a:p>
        </p:txBody>
      </p:sp>
      <p:graphicFrame>
        <p:nvGraphicFramePr>
          <p:cNvPr id="4" name="Content Placeholder 3" descr="This table shows the number of standard and the number of van accessible spaces required for a parking facility.  The number is based on the total number of parking spaces.  1-25 = 1 van accessible space.  There should be one accessible space for every 25 spaces.  There should be a van accessible space for every six accessible spaces.  The percent required declines as the number of spaces increases.  e.g. 1 for every 25.  However only 2% of spaces must be accessible in a lot with more than 500 spaces.">
            <a:extLst>
              <a:ext uri="{FF2B5EF4-FFF2-40B4-BE49-F238E27FC236}">
                <a16:creationId xmlns:a16="http://schemas.microsoft.com/office/drawing/2014/main" id="{6F10D81D-8097-F98A-4D9C-858D6FE59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101130"/>
              </p:ext>
            </p:extLst>
          </p:nvPr>
        </p:nvGraphicFramePr>
        <p:xfrm>
          <a:off x="838200" y="1825625"/>
          <a:ext cx="10515598" cy="432690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69895">
                  <a:extLst>
                    <a:ext uri="{9D8B030D-6E8A-4147-A177-3AD203B41FA5}">
                      <a16:colId xmlns:a16="http://schemas.microsoft.com/office/drawing/2014/main" val="1627738221"/>
                    </a:ext>
                  </a:extLst>
                </a:gridCol>
                <a:gridCol w="2062545">
                  <a:extLst>
                    <a:ext uri="{9D8B030D-6E8A-4147-A177-3AD203B41FA5}">
                      <a16:colId xmlns:a16="http://schemas.microsoft.com/office/drawing/2014/main" val="1315525591"/>
                    </a:ext>
                  </a:extLst>
                </a:gridCol>
                <a:gridCol w="2180887">
                  <a:extLst>
                    <a:ext uri="{9D8B030D-6E8A-4147-A177-3AD203B41FA5}">
                      <a16:colId xmlns:a16="http://schemas.microsoft.com/office/drawing/2014/main" val="1866940625"/>
                    </a:ext>
                  </a:extLst>
                </a:gridCol>
                <a:gridCol w="3102271">
                  <a:extLst>
                    <a:ext uri="{9D8B030D-6E8A-4147-A177-3AD203B41FA5}">
                      <a16:colId xmlns:a16="http://schemas.microsoft.com/office/drawing/2014/main" val="2175820349"/>
                    </a:ext>
                  </a:extLst>
                </a:gridCol>
              </a:tblGrid>
              <a:tr h="6693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Parking Facility Total</a:t>
                      </a:r>
                    </a:p>
                  </a:txBody>
                  <a:tcPr marL="54168" marR="54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Standard</a:t>
                      </a:r>
                      <a:endParaRPr lang="en-US" sz="20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Van*</a:t>
                      </a:r>
                      <a:endParaRPr lang="en-US" sz="20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(Standard + Van)</a:t>
                      </a:r>
                      <a:endParaRPr lang="en-US" sz="20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 anchor="ctr"/>
                </a:tc>
                <a:extLst>
                  <a:ext uri="{0D108BD9-81ED-4DB2-BD59-A6C34878D82A}">
                    <a16:rowId xmlns:a16="http://schemas.microsoft.com/office/drawing/2014/main" val="3508603758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1 - 25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2810918326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26 – 50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3220114173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51 – 75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3887569054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76 – 100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786523063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101 – 150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2275363429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151 - 200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4080452092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201 – 300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1533268480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301 – 400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2149958047"/>
                  </a:ext>
                </a:extLst>
              </a:tr>
              <a:tr h="2087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401 – 500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1962359586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501 – 1000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[Total – van]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*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 percent of total</a:t>
                      </a:r>
                      <a:endParaRPr lang="en-US" sz="2000">
                        <a:latin typeface="+mj-lt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314274508"/>
                  </a:ext>
                </a:extLst>
              </a:tr>
              <a:tr h="140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1001 – and over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[Total – van]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*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68" marR="54168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</a:rPr>
                        <a:t>  </a:t>
                      </a:r>
                      <a:r>
                        <a:rPr lang="en-US" sz="2000"/>
                        <a:t>20, plus 1 for each 100, or fraction thereof, over 1000</a:t>
                      </a:r>
                      <a:endParaRPr lang="en-US" sz="2000">
                        <a:latin typeface="+mj-lt"/>
                      </a:endParaRPr>
                    </a:p>
                  </a:txBody>
                  <a:tcPr marL="54168" marR="54168" marT="0" marB="0"/>
                </a:tc>
                <a:extLst>
                  <a:ext uri="{0D108BD9-81ED-4DB2-BD59-A6C34878D82A}">
                    <a16:rowId xmlns:a16="http://schemas.microsoft.com/office/drawing/2014/main" val="2523170502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A47264-21A6-45B1-B76E-FFDADD662D8A}"/>
              </a:ext>
            </a:extLst>
          </p:cNvPr>
          <p:cNvSpPr txBox="1">
            <a:spLocks/>
          </p:cNvSpPr>
          <p:nvPr/>
        </p:nvSpPr>
        <p:spPr>
          <a:xfrm>
            <a:off x="1825625" y="6310312"/>
            <a:ext cx="8156575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/>
              <a:t>* at least 1 of every 6 accessible spaces or fraction of 6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84F55-73A4-4312-93E6-6AD3FA03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DD16-5E01-48EB-A245-9CCFC6F86A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5522C1-D460-43F0-8BD7-A111D494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0"/>
              <a:t>Parking Scoping - Van Accessible Spaces</a:t>
            </a:r>
          </a:p>
        </p:txBody>
      </p:sp>
      <p:pic>
        <p:nvPicPr>
          <p:cNvPr id="2" name="Content Placeholder 1" descr="A blue sign with a wheelchair symbol&#10;&#10;Description automatically generated">
            <a:extLst>
              <a:ext uri="{FF2B5EF4-FFF2-40B4-BE49-F238E27FC236}">
                <a16:creationId xmlns:a16="http://schemas.microsoft.com/office/drawing/2014/main" id="{5BE239B5-94A7-705C-F547-F705C7E3D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5524" y="1825625"/>
            <a:ext cx="2686952" cy="4351338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16A0C-98C7-2897-5856-2B8258CD2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1 van space for every 6 accessible spaces required</a:t>
            </a:r>
          </a:p>
          <a:p>
            <a:r>
              <a:rPr lang="en-US"/>
              <a:t>There will always be at least one van space required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1411C-5A10-45DF-A749-6122713D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7BDD16-5E01-48EB-A245-9CCFC6F86A20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998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D35D1F-C4C0-4A42-AADA-49C4E001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latin typeface="+mj-lt"/>
              </a:rPr>
              <a:t>Parking Spaces</a:t>
            </a:r>
            <a:br>
              <a:rPr lang="en-US" sz="7200">
                <a:latin typeface="+mj-lt"/>
              </a:rPr>
            </a:br>
            <a:br>
              <a:rPr lang="en-US" sz="7200">
                <a:latin typeface="+mj-lt"/>
              </a:rPr>
            </a:br>
            <a:r>
              <a:rPr lang="en-US" sz="4800" b="0">
                <a:latin typeface="+mn-lt"/>
              </a:rPr>
              <a:t>Technical Requirements</a:t>
            </a:r>
            <a:endParaRPr lang="en-US" sz="7200" b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879C9-6B5E-44E0-BDB3-AE456F0C5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(§502)</a:t>
            </a:r>
          </a:p>
          <a:p>
            <a:endParaRPr lang="en-US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6CE038-CE17-BD50-4D05-E7708196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6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C7770E-4BBE-6672-ED37-64F326C0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and Slope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BDF2E-E799-638B-A1D4-4A6DF3EA7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289" y="1825625"/>
            <a:ext cx="539451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Required to be level</a:t>
            </a:r>
          </a:p>
          <a:p>
            <a:pPr lvl="1"/>
            <a:r>
              <a:rPr lang="en-US"/>
              <a:t>Both space itself and associated access aisle</a:t>
            </a:r>
          </a:p>
          <a:p>
            <a:r>
              <a:rPr lang="en-US"/>
              <a:t>Stable, firm, and slip resistant</a:t>
            </a:r>
          </a:p>
          <a:p>
            <a:r>
              <a:rPr lang="en-US"/>
              <a:t>Slope measured parallel to and perpendicular to the access aisle</a:t>
            </a:r>
          </a:p>
        </p:txBody>
      </p:sp>
      <p:pic>
        <p:nvPicPr>
          <p:cNvPr id="11" name="Content Placeholder 10" descr="A parking lot with blue lines&#10;&#10;Description automatically generated">
            <a:extLst>
              <a:ext uri="{FF2B5EF4-FFF2-40B4-BE49-F238E27FC236}">
                <a16:creationId xmlns:a16="http://schemas.microsoft.com/office/drawing/2014/main" id="{B9698CBF-1087-E7F8-EED2-2D2DFBEEA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50723"/>
            <a:ext cx="5181600" cy="3701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32613-26CB-4E7A-E36A-3D08C7B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D0DB-7C1D-4495-94DC-5D212A17A7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8282"/>
      </p:ext>
    </p:extLst>
  </p:cSld>
  <p:clrMapOvr>
    <a:masterClrMapping/>
  </p:clrMapOvr>
</p:sld>
</file>

<file path=ppt/theme/theme1.xml><?xml version="1.0" encoding="utf-8"?>
<a:theme xmlns:a="http://schemas.openxmlformats.org/drawingml/2006/main" name="Access Board - Dark">
  <a:themeElements>
    <a:clrScheme name="Access Board">
      <a:dk1>
        <a:sysClr val="windowText" lastClr="000000"/>
      </a:dk1>
      <a:lt1>
        <a:sysClr val="window" lastClr="FFFFFF"/>
      </a:lt1>
      <a:dk2>
        <a:srgbClr val="162E51"/>
      </a:dk2>
      <a:lt2>
        <a:srgbClr val="CEDDF2"/>
      </a:lt2>
      <a:accent1>
        <a:srgbClr val="8A181A"/>
      </a:accent1>
      <a:accent2>
        <a:srgbClr val="F9DFE0"/>
      </a:accent2>
      <a:accent3>
        <a:srgbClr val="A5A5A5"/>
      </a:accent3>
      <a:accent4>
        <a:srgbClr val="B31F23"/>
      </a:accent4>
      <a:accent5>
        <a:srgbClr val="5B9BD5"/>
      </a:accent5>
      <a:accent6>
        <a:srgbClr val="C2DFFD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ages3" id="{F35E5C24-52A7-4884-987A-BFDE2FBFD34A}" vid="{0B0F463A-C80B-4241-842A-E04AAE4F4A94}"/>
    </a:ext>
  </a:extLst>
</a:theme>
</file>

<file path=ppt/theme/theme2.xml><?xml version="1.0" encoding="utf-8"?>
<a:theme xmlns:a="http://schemas.openxmlformats.org/drawingml/2006/main" name="Access Board - Light">
  <a:themeElements>
    <a:clrScheme name="Access Board">
      <a:dk1>
        <a:sysClr val="windowText" lastClr="000000"/>
      </a:dk1>
      <a:lt1>
        <a:sysClr val="window" lastClr="FFFFFF"/>
      </a:lt1>
      <a:dk2>
        <a:srgbClr val="162E51"/>
      </a:dk2>
      <a:lt2>
        <a:srgbClr val="CEDDF2"/>
      </a:lt2>
      <a:accent1>
        <a:srgbClr val="8A181A"/>
      </a:accent1>
      <a:accent2>
        <a:srgbClr val="F9DFE0"/>
      </a:accent2>
      <a:accent3>
        <a:srgbClr val="A5A5A5"/>
      </a:accent3>
      <a:accent4>
        <a:srgbClr val="B31F23"/>
      </a:accent4>
      <a:accent5>
        <a:srgbClr val="5B9BD5"/>
      </a:accent5>
      <a:accent6>
        <a:srgbClr val="C2DFFD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ages3" id="{F35E5C24-52A7-4884-987A-BFDE2FBFD34A}" vid="{663B50B1-F091-47FF-8279-F52B85577E9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6DDC377339FD488495EA6AEB9FEAD5" ma:contentTypeVersion="16" ma:contentTypeDescription="Create a new document." ma:contentTypeScope="" ma:versionID="d8cee321cf82512043efdaec8c3bd2dd">
  <xsd:schema xmlns:xsd="http://www.w3.org/2001/XMLSchema" xmlns:xs="http://www.w3.org/2001/XMLSchema" xmlns:p="http://schemas.microsoft.com/office/2006/metadata/properties" xmlns:ns2="8879358e-df00-4e6b-b9e1-4f6600feeb94" xmlns:ns3="706bbe19-9b2b-4917-a297-236448ad19d6" targetNamespace="http://schemas.microsoft.com/office/2006/metadata/properties" ma:root="true" ma:fieldsID="d6baf3bcaad998b32fcc05a216684f5e" ns2:_="" ns3:_="">
    <xsd:import namespace="8879358e-df00-4e6b-b9e1-4f6600feeb94"/>
    <xsd:import namespace="706bbe19-9b2b-4917-a297-236448ad1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9358e-df00-4e6b-b9e1-4f6600feeb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332d46d-0608-4ef3-b4df-c7260dd73c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bbe19-9b2b-4917-a297-236448ad1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30b2c0-3952-46a1-9dd5-fe22896a36f6}" ma:internalName="TaxCatchAll" ma:showField="CatchAllData" ma:web="706bbe19-9b2b-4917-a297-236448ad1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79358e-df00-4e6b-b9e1-4f6600feeb94">
      <Terms xmlns="http://schemas.microsoft.com/office/infopath/2007/PartnerControls"/>
    </lcf76f155ced4ddcb4097134ff3c332f>
    <TaxCatchAll xmlns="706bbe19-9b2b-4917-a297-236448ad19d6" xsi:nil="true"/>
  </documentManagement>
</p:properties>
</file>

<file path=customXml/itemProps1.xml><?xml version="1.0" encoding="utf-8"?>
<ds:datastoreItem xmlns:ds="http://schemas.openxmlformats.org/officeDocument/2006/customXml" ds:itemID="{6D8EC767-5714-49E4-B015-A65BFA1A3876}">
  <ds:schemaRefs>
    <ds:schemaRef ds:uri="706bbe19-9b2b-4917-a297-236448ad19d6"/>
    <ds:schemaRef ds:uri="8879358e-df00-4e6b-b9e1-4f6600feeb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8EDD8-E1CE-499B-BB1B-22CF59B8F6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12C27C-B049-400E-8E50-0533212AC393}">
  <ds:schemaRefs>
    <ds:schemaRef ds:uri="706bbe19-9b2b-4917-a297-236448ad19d6"/>
    <ds:schemaRef ds:uri="8879358e-df00-4e6b-b9e1-4f6600feeb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Access Board Master Pages</Template>
  <Application>Microsoft Office PowerPoint</Application>
  <PresentationFormat>Widescreen</PresentationFormat>
  <Slides>55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Access Board - Dark</vt:lpstr>
      <vt:lpstr>Access Board - Light</vt:lpstr>
      <vt:lpstr>Planning for Accessible Meetings</vt:lpstr>
      <vt:lpstr>Sources </vt:lpstr>
      <vt:lpstr>American with Disabilities Act (ADA)</vt:lpstr>
      <vt:lpstr>Parking Spaces  Scoping Requirements</vt:lpstr>
      <vt:lpstr>Location of Parking Space</vt:lpstr>
      <vt:lpstr>Minimum Number of Accessible Spaces</vt:lpstr>
      <vt:lpstr>Parking Scoping - Van Accessible Spaces</vt:lpstr>
      <vt:lpstr>Parking Spaces  Technical Requirements</vt:lpstr>
      <vt:lpstr>Surface and Slope</vt:lpstr>
      <vt:lpstr>Access Aisle - Location</vt:lpstr>
      <vt:lpstr>Access Aisle – Accessible Route</vt:lpstr>
      <vt:lpstr>Access Aisle - Size</vt:lpstr>
      <vt:lpstr>Vehicle Space - Width</vt:lpstr>
      <vt:lpstr>Alternate Van Spaces and Access Aisle</vt:lpstr>
      <vt:lpstr>Vertical Clearance for Vans</vt:lpstr>
      <vt:lpstr>Vertical Clearance Location</vt:lpstr>
      <vt:lpstr>Parking Space Signs</vt:lpstr>
      <vt:lpstr>Parking Space Signs - Height</vt:lpstr>
      <vt:lpstr>Parking Space Signs – Height Example</vt:lpstr>
      <vt:lpstr>Parallel Parking</vt:lpstr>
      <vt:lpstr>Temporary Parking Solutions</vt:lpstr>
      <vt:lpstr>Route of Travel  Technical Requirements</vt:lpstr>
      <vt:lpstr>Route of Travel: inside and outside</vt:lpstr>
      <vt:lpstr>Route considerations</vt:lpstr>
      <vt:lpstr>Route considerations</vt:lpstr>
      <vt:lpstr>Route considerations – protruding objects</vt:lpstr>
      <vt:lpstr>Route Solutions?  </vt:lpstr>
      <vt:lpstr>Entrance  </vt:lpstr>
      <vt:lpstr>Entrance</vt:lpstr>
      <vt:lpstr>Entrance</vt:lpstr>
      <vt:lpstr>Entrance  </vt:lpstr>
      <vt:lpstr>Entrance Solutions? Prop the door open. </vt:lpstr>
      <vt:lpstr>Signage  </vt:lpstr>
      <vt:lpstr>Accessible Entrance  </vt:lpstr>
      <vt:lpstr>Accessible Entrance  </vt:lpstr>
      <vt:lpstr>Your Input</vt:lpstr>
      <vt:lpstr>In-Person Meeting Set-Up</vt:lpstr>
      <vt:lpstr>MEETING SET-UP  </vt:lpstr>
      <vt:lpstr>Meeting Set-Up</vt:lpstr>
      <vt:lpstr>Layout Examples – Theater Style</vt:lpstr>
      <vt:lpstr>Layout Examples – Round Table Style</vt:lpstr>
      <vt:lpstr>During the Meeting </vt:lpstr>
      <vt:lpstr>Voting</vt:lpstr>
      <vt:lpstr>Other Meeting Features  </vt:lpstr>
      <vt:lpstr>In-Person Meeting Set-Up</vt:lpstr>
      <vt:lpstr>More Meeting Tips and Info </vt:lpstr>
      <vt:lpstr>VIRTUAL MEETINGS  </vt:lpstr>
      <vt:lpstr>VIRTUAL MEETING CONSIDERATIONS</vt:lpstr>
      <vt:lpstr>Choosing a Platform</vt:lpstr>
      <vt:lpstr>Registration or Pre-Meeting Communications</vt:lpstr>
      <vt:lpstr>Sample Language</vt:lpstr>
      <vt:lpstr>Arranging for Accommodations</vt:lpstr>
      <vt:lpstr>Planning for Accessibility</vt:lpstr>
      <vt:lpstr>Tips for Presenters and Participants</vt:lpstr>
      <vt:lpstr>Sheri Newton snewton@disabilitylawcenter.org (800) 662-9080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Schorr</dc:creator>
  <cp:revision>1</cp:revision>
  <dcterms:created xsi:type="dcterms:W3CDTF">2023-02-09T21:00:01Z</dcterms:created>
  <dcterms:modified xsi:type="dcterms:W3CDTF">2024-04-12T17:16:06Z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0x010100C96DDC377339FD488495EA6AEB9FEAD5</vt:lpwstr>
  </property>
</Properties>
</file>